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303" r:id="rId5"/>
    <p:sldId id="336" r:id="rId6"/>
    <p:sldId id="337" r:id="rId7"/>
    <p:sldId id="305" r:id="rId8"/>
    <p:sldId id="323" r:id="rId9"/>
    <p:sldId id="325" r:id="rId10"/>
    <p:sldId id="307" r:id="rId11"/>
    <p:sldId id="329" r:id="rId12"/>
  </p:sldIdLst>
  <p:sldSz cx="9144000" cy="6858000" type="screen4x3"/>
  <p:notesSz cx="6858000" cy="9144000"/>
  <p:defaultTextStyle>
    <a:defPPr>
      <a:defRPr lang="en-US"/>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2286D-428C-E7EF-EB1A-901851546FE5}" name="Michael Duncanson" initials="MD" userId="S::Michael.Duncanson@validatek.com::e41aa72b-9c63-42f5-b7a6-732f12f8845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hristopher Dilay" initials="C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B9C0AB-1178-4D48-85FE-793CB4EECA3D}" v="1" dt="2024-10-03T23:47:45.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8713" autoAdjust="0"/>
  </p:normalViewPr>
  <p:slideViewPr>
    <p:cSldViewPr>
      <p:cViewPr varScale="1">
        <p:scale>
          <a:sx n="66" d="100"/>
          <a:sy n="66" d="100"/>
        </p:scale>
        <p:origin x="1280" y="3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89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man, Marcus Jr CIV DISA PEO SPECTRUM (USA)" userId="4b40ddd8-1977-4b05-9b3c-840bd1751bd6" providerId="ADAL" clId="{F3B9C0AB-1178-4D48-85FE-793CB4EECA3D}"/>
    <pc:docChg chg="modSld">
      <pc:chgData name="Shellman, Marcus Jr CIV DISA PEO SPECTRUM (USA)" userId="4b40ddd8-1977-4b05-9b3c-840bd1751bd6" providerId="ADAL" clId="{F3B9C0AB-1178-4D48-85FE-793CB4EECA3D}" dt="2024-10-03T23:54:15.487" v="86" actId="6549"/>
      <pc:docMkLst>
        <pc:docMk/>
      </pc:docMkLst>
      <pc:sldChg chg="modSp mod">
        <pc:chgData name="Shellman, Marcus Jr CIV DISA PEO SPECTRUM (USA)" userId="4b40ddd8-1977-4b05-9b3c-840bd1751bd6" providerId="ADAL" clId="{F3B9C0AB-1178-4D48-85FE-793CB4EECA3D}" dt="2024-10-03T23:54:15.487" v="86" actId="6549"/>
        <pc:sldMkLst>
          <pc:docMk/>
          <pc:sldMk cId="1660392737" sldId="323"/>
        </pc:sldMkLst>
        <pc:spChg chg="mod">
          <ac:chgData name="Shellman, Marcus Jr CIV DISA PEO SPECTRUM (USA)" userId="4b40ddd8-1977-4b05-9b3c-840bd1751bd6" providerId="ADAL" clId="{F3B9C0AB-1178-4D48-85FE-793CB4EECA3D}" dt="2024-10-03T23:54:15.487" v="86" actId="6549"/>
          <ac:spMkLst>
            <pc:docMk/>
            <pc:sldMk cId="1660392737" sldId="323"/>
            <ac:spMk id="307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5843"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35844"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1F0D59B4-25B6-4524-B700-83E73E55EC8A}" type="slidenum">
              <a:rPr lang="en-US"/>
              <a:pPr>
                <a:defRPr/>
              </a:pPr>
              <a:t>‹#›</a:t>
            </a:fld>
            <a:endParaRPr lang="en-US" dirty="0"/>
          </a:p>
        </p:txBody>
      </p:sp>
    </p:spTree>
    <p:extLst>
      <p:ext uri="{BB962C8B-B14F-4D97-AF65-F5344CB8AC3E}">
        <p14:creationId xmlns:p14="http://schemas.microsoft.com/office/powerpoint/2010/main" val="1613331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8BF95733-B5E4-44CD-867F-87F59266BBA4}" type="slidenum">
              <a:rPr lang="en-US"/>
              <a:pPr>
                <a:defRPr/>
              </a:pPr>
              <a:t>‹#›</a:t>
            </a:fld>
            <a:endParaRPr lang="en-US" dirty="0"/>
          </a:p>
        </p:txBody>
      </p:sp>
    </p:spTree>
    <p:extLst>
      <p:ext uri="{BB962C8B-B14F-4D97-AF65-F5344CB8AC3E}">
        <p14:creationId xmlns:p14="http://schemas.microsoft.com/office/powerpoint/2010/main" val="3448899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1</a:t>
            </a:fld>
            <a:endParaRPr lang="en-US" dirty="0"/>
          </a:p>
        </p:txBody>
      </p:sp>
    </p:spTree>
    <p:extLst>
      <p:ext uri="{BB962C8B-B14F-4D97-AF65-F5344CB8AC3E}">
        <p14:creationId xmlns:p14="http://schemas.microsoft.com/office/powerpoint/2010/main" val="220902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2</a:t>
            </a:fld>
            <a:endParaRPr lang="en-US" dirty="0"/>
          </a:p>
        </p:txBody>
      </p:sp>
    </p:spTree>
    <p:extLst>
      <p:ext uri="{BB962C8B-B14F-4D97-AF65-F5344CB8AC3E}">
        <p14:creationId xmlns:p14="http://schemas.microsoft.com/office/powerpoint/2010/main" val="904881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duties were deleted:</a:t>
            </a:r>
          </a:p>
          <a:p>
            <a:r>
              <a:rPr lang="en-US" dirty="0"/>
              <a:t>“The subcommittee will maintain ANSI C63.14, "American National Standard, Dictionary of Electromagnetic Compatibility (EMC) including Electromagnetic Environmental Effects (E3)" and ANSI C63.28, "American National Standard, Guide for Best Practices for EMC".</a:t>
            </a:r>
          </a:p>
          <a:p>
            <a:endParaRPr lang="en-US" dirty="0"/>
          </a:p>
          <a:p>
            <a:r>
              <a:rPr lang="en-US" dirty="0"/>
              <a:t>Duties will be added to the public SC2 webpage.</a:t>
            </a:r>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3</a:t>
            </a:fld>
            <a:endParaRPr lang="en-US" dirty="0"/>
          </a:p>
        </p:txBody>
      </p:sp>
    </p:spTree>
    <p:extLst>
      <p:ext uri="{BB962C8B-B14F-4D97-AF65-F5344CB8AC3E}">
        <p14:creationId xmlns:p14="http://schemas.microsoft.com/office/powerpoint/2010/main" val="1384969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 Hofmann was removed.  Bob DeLisi was added as the presiding SC4 Chair.</a:t>
            </a:r>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4</a:t>
            </a:fld>
            <a:endParaRPr lang="en-US" dirty="0"/>
          </a:p>
        </p:txBody>
      </p:sp>
    </p:spTree>
    <p:extLst>
      <p:ext uri="{BB962C8B-B14F-4D97-AF65-F5344CB8AC3E}">
        <p14:creationId xmlns:p14="http://schemas.microsoft.com/office/powerpoint/2010/main" val="799186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5</a:t>
            </a:fld>
            <a:endParaRPr lang="en-US" dirty="0"/>
          </a:p>
        </p:txBody>
      </p:sp>
    </p:spTree>
    <p:extLst>
      <p:ext uri="{BB962C8B-B14F-4D97-AF65-F5344CB8AC3E}">
        <p14:creationId xmlns:p14="http://schemas.microsoft.com/office/powerpoint/2010/main" val="127673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6</a:t>
            </a:fld>
            <a:endParaRPr lang="en-US" dirty="0"/>
          </a:p>
        </p:txBody>
      </p:sp>
    </p:spTree>
    <p:extLst>
      <p:ext uri="{BB962C8B-B14F-4D97-AF65-F5344CB8AC3E}">
        <p14:creationId xmlns:p14="http://schemas.microsoft.com/office/powerpoint/2010/main" val="403163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7</a:t>
            </a:fld>
            <a:endParaRPr lang="en-US" dirty="0"/>
          </a:p>
        </p:txBody>
      </p:sp>
    </p:spTree>
    <p:extLst>
      <p:ext uri="{BB962C8B-B14F-4D97-AF65-F5344CB8AC3E}">
        <p14:creationId xmlns:p14="http://schemas.microsoft.com/office/powerpoint/2010/main" val="297045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8</a:t>
            </a:fld>
            <a:endParaRPr lang="en-US" dirty="0"/>
          </a:p>
        </p:txBody>
      </p:sp>
    </p:spTree>
    <p:extLst>
      <p:ext uri="{BB962C8B-B14F-4D97-AF65-F5344CB8AC3E}">
        <p14:creationId xmlns:p14="http://schemas.microsoft.com/office/powerpoint/2010/main" val="334023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9D017-110A-4820-8A0C-684313FF0A34}" type="slidenum">
              <a:rPr lang="en-US"/>
              <a:pPr>
                <a:defRPr/>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96A8F-98B7-49BD-AB10-85822D47A8BF}" type="slidenum">
              <a:rPr lang="en-US"/>
              <a:pPr>
                <a:defRPr/>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D1CEF8-00E3-48BE-910E-26C925F25C61}" type="slidenum">
              <a:rPr lang="en-US"/>
              <a:pPr>
                <a:defRPr/>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756AC4-261B-4142-B0F7-6DD920A54D10}" type="slidenum">
              <a:rPr lang="en-US"/>
              <a:pPr>
                <a:defRPr/>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70CDCA-1081-4795-904D-61590825F259}" type="slidenum">
              <a:rPr lang="en-US"/>
              <a:pPr>
                <a:defRPr/>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814DE2-52FB-49D5-A8FE-ED0E5C19FCC7}" type="slidenum">
              <a:rPr lang="en-US"/>
              <a:pPr>
                <a:defRPr/>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867AD64-A0D5-4FC1-8680-62881860C8AE}" type="slidenum">
              <a:rPr lang="en-US"/>
              <a:pPr>
                <a:defRPr/>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9FF7E74-EED5-4948-A303-8EC9C142C75D}" type="slidenum">
              <a:rPr lang="en-US"/>
              <a:pPr>
                <a:defRPr/>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AA6128B-9C40-46B4-9483-96B6E2CCF926}" type="slidenum">
              <a:rPr lang="en-US"/>
              <a:pPr>
                <a:defRPr/>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0A2D8D-E0CA-418E-8C3B-657A0DFF2689}" type="slidenum">
              <a:rPr lang="en-US"/>
              <a:pPr>
                <a:defRPr/>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A92575-D794-4674-A3BC-5D1083719143}" type="slidenum">
              <a:rPr lang="en-US"/>
              <a:pPr>
                <a:defRPr/>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en-US" dirty="0"/>
              <a:t>4 October 2012</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80D0FCCD-3B34-47C5-A37C-394AFBC79D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od365-my.sharepoint-mil.us/personal/marcus_shellman_civ_mail_mil/Documents/ANSI/SC-2/SC2%20Meeting%20(10-02-2024)/Draft%20PINS%20C63.14-20XX.doc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a:ln>
            <a:miter lim="800000"/>
            <a:headEnd/>
            <a:tailEnd/>
          </a:ln>
        </p:spPr>
        <p:txBody>
          <a:bodyPr/>
          <a:lstStyle/>
          <a:p>
            <a:fld id="{4A44AA4B-4BB9-456C-A72B-8BA0D05B1EE7}" type="slidenum">
              <a:rPr lang="en-US" smtClean="0"/>
              <a:pPr/>
              <a:t>1</a:t>
            </a:fld>
            <a:endParaRPr lang="en-US" dirty="0"/>
          </a:p>
        </p:txBody>
      </p:sp>
      <p:sp>
        <p:nvSpPr>
          <p:cNvPr id="2051"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2052" name="Picture 4"/>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2053" name="Text Box 6"/>
          <p:cNvSpPr txBox="1">
            <a:spLocks noChangeArrowheads="1"/>
          </p:cNvSpPr>
          <p:nvPr/>
        </p:nvSpPr>
        <p:spPr bwMode="auto">
          <a:xfrm>
            <a:off x="533400" y="1981200"/>
            <a:ext cx="8534400" cy="1938992"/>
          </a:xfrm>
          <a:prstGeom prst="rect">
            <a:avLst/>
          </a:prstGeom>
          <a:noFill/>
          <a:ln w="9525">
            <a:noFill/>
            <a:miter lim="800000"/>
            <a:headEnd/>
            <a:tailEnd/>
          </a:ln>
        </p:spPr>
        <p:txBody>
          <a:bodyPr>
            <a:spAutoFit/>
          </a:bodyPr>
          <a:lstStyle/>
          <a:p>
            <a:pPr algn="ctr"/>
            <a:r>
              <a:rPr lang="en-US" sz="4000" dirty="0"/>
              <a:t>ANSC C63</a:t>
            </a:r>
            <a:r>
              <a:rPr lang="en-US" sz="4000" baseline="30000" dirty="0"/>
              <a:t>®</a:t>
            </a:r>
            <a:r>
              <a:rPr lang="en-US" sz="4000" dirty="0"/>
              <a:t> Committee on EMC </a:t>
            </a:r>
          </a:p>
          <a:p>
            <a:pPr algn="ctr"/>
            <a:r>
              <a:rPr lang="en-US" sz="4000" dirty="0"/>
              <a:t>SC2: E3 Terminology, Definitions, and Best Practices</a:t>
            </a:r>
            <a:endParaRPr lang="en-US" sz="4000" dirty="0">
              <a:solidFill>
                <a:srgbClr val="FF0000"/>
              </a:solidFill>
            </a:endParaRPr>
          </a:p>
        </p:txBody>
      </p:sp>
      <p:sp>
        <p:nvSpPr>
          <p:cNvPr id="2054" name="Text Box 7"/>
          <p:cNvSpPr txBox="1">
            <a:spLocks noChangeArrowheads="1"/>
          </p:cNvSpPr>
          <p:nvPr/>
        </p:nvSpPr>
        <p:spPr bwMode="auto">
          <a:xfrm>
            <a:off x="-15536" y="4191000"/>
            <a:ext cx="9144000" cy="1261884"/>
          </a:xfrm>
          <a:prstGeom prst="rect">
            <a:avLst/>
          </a:prstGeom>
          <a:noFill/>
          <a:ln w="9525">
            <a:noFill/>
            <a:miter lim="800000"/>
            <a:headEnd/>
            <a:tailEnd/>
          </a:ln>
        </p:spPr>
        <p:txBody>
          <a:bodyPr>
            <a:spAutoFit/>
          </a:bodyPr>
          <a:lstStyle/>
          <a:p>
            <a:pPr algn="ctr"/>
            <a:r>
              <a:rPr lang="en-US" sz="2800" dirty="0"/>
              <a:t>Marcus Shellman</a:t>
            </a:r>
          </a:p>
          <a:p>
            <a:pPr algn="ctr"/>
            <a:r>
              <a:rPr lang="en-US" sz="2400" dirty="0"/>
              <a:t>SC2 Chair</a:t>
            </a:r>
          </a:p>
          <a:p>
            <a:pPr algn="ctr"/>
            <a:r>
              <a:rPr lang="en-US" sz="2400" dirty="0"/>
              <a:t>04 October 2024</a:t>
            </a:r>
          </a:p>
        </p:txBody>
      </p:sp>
      <p:sp>
        <p:nvSpPr>
          <p:cNvPr id="2055" name="Line 8"/>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miter lim="800000"/>
            <a:headEnd/>
            <a:tailEnd/>
          </a:ln>
        </p:spPr>
        <p:txBody>
          <a:bodyPr/>
          <a:lstStyle/>
          <a:p>
            <a:fld id="{CCBA5A23-19A3-4991-A6EC-FA14736FAA42}" type="slidenum">
              <a:rPr lang="en-US" smtClean="0"/>
              <a:pPr/>
              <a:t>2</a:t>
            </a:fld>
            <a:endParaRPr lang="en-US" dirty="0"/>
          </a:p>
        </p:txBody>
      </p:sp>
      <p:sp>
        <p:nvSpPr>
          <p:cNvPr id="8195"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8196" name="Picture 3"/>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8197" name="Text Box 4"/>
          <p:cNvSpPr txBox="1">
            <a:spLocks noChangeArrowheads="1"/>
          </p:cNvSpPr>
          <p:nvPr/>
        </p:nvSpPr>
        <p:spPr bwMode="auto">
          <a:xfrm>
            <a:off x="0" y="1309688"/>
            <a:ext cx="9144000" cy="519112"/>
          </a:xfrm>
          <a:prstGeom prst="rect">
            <a:avLst/>
          </a:prstGeom>
          <a:noFill/>
          <a:ln w="9525">
            <a:noFill/>
            <a:miter lim="800000"/>
            <a:headEnd/>
            <a:tailEnd/>
          </a:ln>
        </p:spPr>
        <p:txBody>
          <a:bodyPr>
            <a:spAutoFit/>
          </a:bodyPr>
          <a:lstStyle/>
          <a:p>
            <a:pPr algn="ctr">
              <a:spcBef>
                <a:spcPct val="50000"/>
              </a:spcBef>
            </a:pPr>
            <a:r>
              <a:rPr lang="en-US" sz="2800" dirty="0"/>
              <a:t>SC2 Officers</a:t>
            </a:r>
          </a:p>
        </p:txBody>
      </p:sp>
      <p:sp>
        <p:nvSpPr>
          <p:cNvPr id="8198" name="Line 5"/>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8199" name="Text Box 6"/>
          <p:cNvSpPr txBox="1">
            <a:spLocks noChangeArrowheads="1"/>
          </p:cNvSpPr>
          <p:nvPr/>
        </p:nvSpPr>
        <p:spPr bwMode="auto">
          <a:xfrm>
            <a:off x="381000" y="1938337"/>
            <a:ext cx="8534400" cy="3970318"/>
          </a:xfrm>
          <a:prstGeom prst="rect">
            <a:avLst/>
          </a:prstGeom>
          <a:noFill/>
          <a:ln w="9525">
            <a:noFill/>
            <a:miter lim="800000"/>
            <a:headEnd/>
            <a:tailEnd/>
          </a:ln>
        </p:spPr>
        <p:txBody>
          <a:bodyPr>
            <a:spAutoFit/>
          </a:bodyPr>
          <a:lstStyle/>
          <a:p>
            <a:pPr marL="342900" indent="-342900">
              <a:spcBef>
                <a:spcPct val="50000"/>
              </a:spcBef>
              <a:buFont typeface="Arial" charset="0"/>
              <a:buChar char="•"/>
            </a:pPr>
            <a:r>
              <a:rPr lang="en-US" sz="2400" dirty="0"/>
              <a:t>The present Chairman and Secretary are within their respective terms of office.  Vice Chairman position is vacant.  No elections are required.</a:t>
            </a:r>
          </a:p>
          <a:p>
            <a:pPr>
              <a:spcBef>
                <a:spcPct val="50000"/>
              </a:spcBef>
            </a:pPr>
            <a:endParaRPr lang="en-US" sz="2400" dirty="0"/>
          </a:p>
          <a:p>
            <a:pPr marL="342900" indent="-342900">
              <a:spcBef>
                <a:spcPct val="50000"/>
              </a:spcBef>
              <a:buFont typeface="Arial" charset="0"/>
              <a:buChar char="•"/>
            </a:pPr>
            <a:r>
              <a:rPr lang="en-US" sz="2400" dirty="0"/>
              <a:t>Current officers and term expiration dates.</a:t>
            </a:r>
          </a:p>
          <a:p>
            <a:pPr marL="800100" lvl="1" indent="-342900">
              <a:spcBef>
                <a:spcPct val="50000"/>
              </a:spcBef>
              <a:buFont typeface="Arial" panose="020B0604020202020204" pitchFamily="34" charset="0"/>
              <a:buChar char="–"/>
            </a:pPr>
            <a:r>
              <a:rPr lang="en-US" sz="2400" dirty="0"/>
              <a:t>Marcus Shellman, SC2 Chairman (12/31/2026)</a:t>
            </a:r>
          </a:p>
          <a:p>
            <a:pPr marL="800100" lvl="1" indent="-342900">
              <a:spcBef>
                <a:spcPct val="50000"/>
              </a:spcBef>
              <a:buFont typeface="Arial" panose="020B0604020202020204" pitchFamily="34" charset="0"/>
              <a:buChar char="–"/>
            </a:pPr>
            <a:r>
              <a:rPr lang="en-US" sz="2400" dirty="0"/>
              <a:t>Vacant, SC2 Vice Chairman (TBD)</a:t>
            </a:r>
          </a:p>
          <a:p>
            <a:pPr marL="800100" lvl="1" indent="-342900">
              <a:spcBef>
                <a:spcPct val="50000"/>
              </a:spcBef>
              <a:buFont typeface="Arial" panose="020B0604020202020204" pitchFamily="34" charset="0"/>
              <a:buChar char="–"/>
            </a:pPr>
            <a:r>
              <a:rPr lang="en-US" sz="2400" dirty="0"/>
              <a:t>Vacant, SC2 Secretary (TBD)</a:t>
            </a:r>
          </a:p>
        </p:txBody>
      </p:sp>
    </p:spTree>
    <p:extLst>
      <p:ext uri="{BB962C8B-B14F-4D97-AF65-F5344CB8AC3E}">
        <p14:creationId xmlns:p14="http://schemas.microsoft.com/office/powerpoint/2010/main" val="95392248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a:ln>
            <a:miter lim="800000"/>
            <a:headEnd/>
            <a:tailEnd/>
          </a:ln>
        </p:spPr>
        <p:txBody>
          <a:bodyPr/>
          <a:lstStyle/>
          <a:p>
            <a:fld id="{CECA29DB-9633-4E97-86D7-D81EBD8D940F}" type="slidenum">
              <a:rPr lang="en-US" smtClean="0"/>
              <a:pPr/>
              <a:t>3</a:t>
            </a:fld>
            <a:endParaRPr lang="en-US" dirty="0"/>
          </a:p>
        </p:txBody>
      </p:sp>
      <p:sp>
        <p:nvSpPr>
          <p:cNvPr id="3075" name="Rectangle 457"/>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3076"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3077" name="Text Box 463"/>
          <p:cNvSpPr txBox="1">
            <a:spLocks noChangeArrowheads="1"/>
          </p:cNvSpPr>
          <p:nvPr/>
        </p:nvSpPr>
        <p:spPr bwMode="auto">
          <a:xfrm>
            <a:off x="-304800" y="1219200"/>
            <a:ext cx="9144000" cy="523875"/>
          </a:xfrm>
          <a:prstGeom prst="rect">
            <a:avLst/>
          </a:prstGeom>
          <a:noFill/>
          <a:ln w="9525">
            <a:noFill/>
            <a:miter lim="800000"/>
            <a:headEnd/>
            <a:tailEnd/>
          </a:ln>
        </p:spPr>
        <p:txBody>
          <a:bodyPr>
            <a:spAutoFit/>
          </a:bodyPr>
          <a:lstStyle/>
          <a:p>
            <a:pPr algn="ctr">
              <a:spcBef>
                <a:spcPct val="50000"/>
              </a:spcBef>
            </a:pPr>
            <a:r>
              <a:rPr lang="en-US" sz="2800" dirty="0"/>
              <a:t>SC2 Scope</a:t>
            </a:r>
          </a:p>
        </p:txBody>
      </p:sp>
      <p:sp>
        <p:nvSpPr>
          <p:cNvPr id="3078"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457200" y="1828800"/>
            <a:ext cx="8458200" cy="4524315"/>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r>
              <a:rPr lang="en-US" sz="2000" b="0" dirty="0"/>
              <a:t>Subcommittee 2 (SC2) is responsible for developing and maintaining electromagnetic environmental effects (E3) definitions and terminology for C63® publications, and harmonizing usage with federal government, national, and international standardization bodies.  SC2 is also responsible for developing best practices for stakeholder’s application of C63® standards during product design, development, test, and installation to optimize electromagnetic compatibility (EMC). </a:t>
            </a:r>
          </a:p>
          <a:p>
            <a:endParaRPr lang="en-US" sz="2000" b="0" strike="sngStrike" dirty="0"/>
          </a:p>
          <a:p>
            <a:pPr algn="ctr"/>
            <a:r>
              <a:rPr lang="en-US" sz="2800" dirty="0"/>
              <a:t>Duties</a:t>
            </a:r>
            <a:endParaRPr lang="en-US" sz="2800" b="0" dirty="0"/>
          </a:p>
          <a:p>
            <a:pPr marL="457200" indent="-457200">
              <a:buAutoNum type="arabicParenBoth"/>
            </a:pPr>
            <a:r>
              <a:rPr lang="en-US" sz="2000" b="0" dirty="0"/>
              <a:t>ANSC C63.14, "American National Standard, Dictionary of Electromagnetic Compatibility (EMC) including Electromagnetic Environmental Effects (E3)“</a:t>
            </a:r>
          </a:p>
          <a:p>
            <a:pPr marL="457200" indent="-457200">
              <a:buAutoNum type="arabicParenBoth"/>
            </a:pPr>
            <a:r>
              <a:rPr lang="en-US" sz="2000" b="0" dirty="0"/>
              <a:t>ANSC C63.28, "American National Standard, Guide for Best Practices for EMC".</a:t>
            </a:r>
          </a:p>
        </p:txBody>
      </p:sp>
    </p:spTree>
    <p:extLst>
      <p:ext uri="{BB962C8B-B14F-4D97-AF65-F5344CB8AC3E}">
        <p14:creationId xmlns:p14="http://schemas.microsoft.com/office/powerpoint/2010/main" val="223651622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miter lim="800000"/>
            <a:headEnd/>
            <a:tailEnd/>
          </a:ln>
        </p:spPr>
        <p:txBody>
          <a:bodyPr/>
          <a:lstStyle/>
          <a:p>
            <a:fld id="{EC5FC567-8C1E-418F-B6AE-88C4FD23719B}" type="slidenum">
              <a:rPr lang="en-US" smtClean="0"/>
              <a:pPr/>
              <a:t>4</a:t>
            </a:fld>
            <a:endParaRPr lang="en-US" dirty="0"/>
          </a:p>
        </p:txBody>
      </p:sp>
      <p:sp>
        <p:nvSpPr>
          <p:cNvPr id="9219"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9220" name="Picture 4"/>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9221" name="Text Box 7"/>
          <p:cNvSpPr txBox="1">
            <a:spLocks noChangeArrowheads="1"/>
          </p:cNvSpPr>
          <p:nvPr/>
        </p:nvSpPr>
        <p:spPr bwMode="auto">
          <a:xfrm>
            <a:off x="0" y="1219200"/>
            <a:ext cx="9144000" cy="519112"/>
          </a:xfrm>
          <a:prstGeom prst="rect">
            <a:avLst/>
          </a:prstGeom>
          <a:noFill/>
          <a:ln w="9525">
            <a:noFill/>
            <a:miter lim="800000"/>
            <a:headEnd/>
            <a:tailEnd/>
          </a:ln>
        </p:spPr>
        <p:txBody>
          <a:bodyPr>
            <a:spAutoFit/>
          </a:bodyPr>
          <a:lstStyle/>
          <a:p>
            <a:pPr algn="ctr">
              <a:spcBef>
                <a:spcPct val="50000"/>
              </a:spcBef>
            </a:pPr>
            <a:r>
              <a:rPr lang="en-US" sz="2800" dirty="0"/>
              <a:t>SC2 Approved Membership Roster</a:t>
            </a:r>
          </a:p>
        </p:txBody>
      </p:sp>
      <p:sp>
        <p:nvSpPr>
          <p:cNvPr id="9222" name="Line 8"/>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graphicFrame>
        <p:nvGraphicFramePr>
          <p:cNvPr id="6" name="Table 5">
            <a:extLst>
              <a:ext uri="{FF2B5EF4-FFF2-40B4-BE49-F238E27FC236}">
                <a16:creationId xmlns:a16="http://schemas.microsoft.com/office/drawing/2014/main" id="{EC11F9F9-CC97-AC14-A3D6-8259D13F60E2}"/>
              </a:ext>
            </a:extLst>
          </p:cNvPr>
          <p:cNvGraphicFramePr>
            <a:graphicFrameLocks noGrp="1"/>
          </p:cNvGraphicFramePr>
          <p:nvPr>
            <p:extLst>
              <p:ext uri="{D42A27DB-BD31-4B8C-83A1-F6EECF244321}">
                <p14:modId xmlns:p14="http://schemas.microsoft.com/office/powerpoint/2010/main" val="1374246821"/>
              </p:ext>
            </p:extLst>
          </p:nvPr>
        </p:nvGraphicFramePr>
        <p:xfrm>
          <a:off x="704850" y="1905000"/>
          <a:ext cx="7733187" cy="4422140"/>
        </p:xfrm>
        <a:graphic>
          <a:graphicData uri="http://schemas.openxmlformats.org/drawingml/2006/table">
            <a:tbl>
              <a:tblPr firstRow="1" firstCol="1" bandRow="1" bandCol="1">
                <a:tableStyleId>{5C22544A-7EE6-4342-B048-85BDC9FD1C3A}</a:tableStyleId>
              </a:tblPr>
              <a:tblGrid>
                <a:gridCol w="1989519">
                  <a:extLst>
                    <a:ext uri="{9D8B030D-6E8A-4147-A177-3AD203B41FA5}">
                      <a16:colId xmlns:a16="http://schemas.microsoft.com/office/drawing/2014/main" val="4109115615"/>
                    </a:ext>
                  </a:extLst>
                </a:gridCol>
                <a:gridCol w="2561194">
                  <a:extLst>
                    <a:ext uri="{9D8B030D-6E8A-4147-A177-3AD203B41FA5}">
                      <a16:colId xmlns:a16="http://schemas.microsoft.com/office/drawing/2014/main" val="3339605130"/>
                    </a:ext>
                  </a:extLst>
                </a:gridCol>
                <a:gridCol w="3182474">
                  <a:extLst>
                    <a:ext uri="{9D8B030D-6E8A-4147-A177-3AD203B41FA5}">
                      <a16:colId xmlns:a16="http://schemas.microsoft.com/office/drawing/2014/main" val="3486017542"/>
                    </a:ext>
                  </a:extLst>
                </a:gridCol>
              </a:tblGrid>
              <a:tr h="443230">
                <a:tc>
                  <a:txBody>
                    <a:bodyPr/>
                    <a:lstStyle/>
                    <a:p>
                      <a:pPr marL="0" marR="0">
                        <a:lnSpc>
                          <a:spcPct val="107000"/>
                        </a:lnSpc>
                        <a:spcBef>
                          <a:spcPts val="0"/>
                        </a:spcBef>
                        <a:spcAft>
                          <a:spcPts val="800"/>
                        </a:spcAft>
                      </a:pPr>
                      <a:r>
                        <a:rPr lang="en-US" sz="1400" b="1" kern="100">
                          <a:solidFill>
                            <a:schemeClr val="tx1"/>
                          </a:solidFill>
                          <a:effectLst/>
                        </a:rPr>
                        <a:t>Name</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Role in SC</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Affiliation</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838653897"/>
                  </a:ext>
                </a:extLst>
              </a:tr>
              <a:tr h="306070">
                <a:tc>
                  <a:txBody>
                    <a:bodyPr/>
                    <a:lstStyle/>
                    <a:p>
                      <a:pPr marL="0" marR="0">
                        <a:lnSpc>
                          <a:spcPct val="107000"/>
                        </a:lnSpc>
                        <a:spcBef>
                          <a:spcPts val="0"/>
                        </a:spcBef>
                        <a:spcAft>
                          <a:spcPts val="800"/>
                        </a:spcAft>
                      </a:pPr>
                      <a:r>
                        <a:rPr lang="en-US" sz="1400" b="1" kern="100">
                          <a:solidFill>
                            <a:schemeClr val="tx1"/>
                          </a:solidFill>
                          <a:effectLst/>
                        </a:rPr>
                        <a:t>Marcus Shellman</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2</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DISA/PEO Spectrum</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109209812"/>
                  </a:ext>
                </a:extLst>
              </a:tr>
              <a:tr h="306070">
                <a:tc>
                  <a:txBody>
                    <a:bodyPr/>
                    <a:lstStyle/>
                    <a:p>
                      <a:pPr marL="0" marR="0">
                        <a:lnSpc>
                          <a:spcPct val="107000"/>
                        </a:lnSpc>
                        <a:spcBef>
                          <a:spcPts val="0"/>
                        </a:spcBef>
                        <a:spcAft>
                          <a:spcPts val="800"/>
                        </a:spcAft>
                      </a:pPr>
                      <a:r>
                        <a:rPr lang="en-US" sz="1400" b="1" kern="100">
                          <a:solidFill>
                            <a:schemeClr val="tx1"/>
                          </a:solidFill>
                          <a:effectLst/>
                        </a:rPr>
                        <a:t>Vacant</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Vice-Chair Subcommittee 2</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TBD</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042889382"/>
                  </a:ext>
                </a:extLst>
              </a:tr>
              <a:tr h="306070">
                <a:tc>
                  <a:txBody>
                    <a:bodyPr/>
                    <a:lstStyle/>
                    <a:p>
                      <a:pPr marL="0" marR="0">
                        <a:lnSpc>
                          <a:spcPct val="107000"/>
                        </a:lnSpc>
                        <a:spcBef>
                          <a:spcPts val="0"/>
                        </a:spcBef>
                        <a:spcAft>
                          <a:spcPts val="800"/>
                        </a:spcAft>
                      </a:pPr>
                      <a:r>
                        <a:rPr lang="en-US" sz="1400" b="1" kern="100">
                          <a:solidFill>
                            <a:schemeClr val="tx1"/>
                          </a:solidFill>
                          <a:effectLst/>
                        </a:rPr>
                        <a:t>Vacant</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Secretary Subcommittee 2</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TBD</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4101929099"/>
                  </a:ext>
                </a:extLst>
              </a:tr>
              <a:tr h="306070">
                <a:tc>
                  <a:txBody>
                    <a:bodyPr/>
                    <a:lstStyle/>
                    <a:p>
                      <a:pPr marL="0" marR="0">
                        <a:lnSpc>
                          <a:spcPct val="107000"/>
                        </a:lnSpc>
                        <a:spcBef>
                          <a:spcPts val="0"/>
                        </a:spcBef>
                        <a:spcAft>
                          <a:spcPts val="800"/>
                        </a:spcAft>
                      </a:pPr>
                      <a:r>
                        <a:rPr lang="en-US" sz="1400" b="1" kern="100">
                          <a:solidFill>
                            <a:schemeClr val="tx1"/>
                          </a:solidFill>
                          <a:effectLst/>
                        </a:rPr>
                        <a:t>Bob DeLisi</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C63</a:t>
                      </a:r>
                      <a:r>
                        <a:rPr lang="en-US" sz="1400" b="1" kern="100" baseline="30000">
                          <a:solidFill>
                            <a:schemeClr val="tx1"/>
                          </a:solidFill>
                          <a:effectLst/>
                        </a:rPr>
                        <a:t>®</a:t>
                      </a:r>
                      <a:r>
                        <a:rPr lang="en-US" sz="1400" b="1" kern="100">
                          <a:solidFill>
                            <a:schemeClr val="tx1"/>
                          </a:solidFill>
                          <a:effectLst/>
                        </a:rPr>
                        <a:t> Chair</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Underwriters Laboratories</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25632779"/>
                  </a:ext>
                </a:extLst>
              </a:tr>
              <a:tr h="306070">
                <a:tc>
                  <a:txBody>
                    <a:bodyPr/>
                    <a:lstStyle/>
                    <a:p>
                      <a:pPr marL="0" marR="0">
                        <a:lnSpc>
                          <a:spcPct val="107000"/>
                        </a:lnSpc>
                        <a:spcBef>
                          <a:spcPts val="0"/>
                        </a:spcBef>
                        <a:spcAft>
                          <a:spcPts val="800"/>
                        </a:spcAft>
                      </a:pPr>
                      <a:r>
                        <a:rPr lang="en-US" sz="1400" b="1" kern="100">
                          <a:solidFill>
                            <a:schemeClr val="tx1"/>
                          </a:solidFill>
                          <a:effectLst/>
                        </a:rPr>
                        <a:t>Andy Griffin</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1</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CISCO Systems</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351479223"/>
                  </a:ext>
                </a:extLst>
              </a:tr>
              <a:tr h="306070">
                <a:tc>
                  <a:txBody>
                    <a:bodyPr/>
                    <a:lstStyle/>
                    <a:p>
                      <a:pPr marL="0" marR="0">
                        <a:lnSpc>
                          <a:spcPct val="107000"/>
                        </a:lnSpc>
                        <a:spcBef>
                          <a:spcPts val="0"/>
                        </a:spcBef>
                        <a:spcAft>
                          <a:spcPts val="800"/>
                        </a:spcAft>
                      </a:pPr>
                      <a:r>
                        <a:rPr lang="en-US" sz="1400" b="1" kern="100">
                          <a:solidFill>
                            <a:schemeClr val="tx1"/>
                          </a:solidFill>
                          <a:effectLst/>
                        </a:rPr>
                        <a:t>Ernesto Mendoza</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dirty="0">
                          <a:solidFill>
                            <a:schemeClr val="tx1"/>
                          </a:solidFill>
                          <a:effectLst/>
                        </a:rPr>
                        <a:t>Chair Subcommittee 3</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Signify</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628224548"/>
                  </a:ext>
                </a:extLst>
              </a:tr>
              <a:tr h="306070">
                <a:tc>
                  <a:txBody>
                    <a:bodyPr/>
                    <a:lstStyle/>
                    <a:p>
                      <a:pPr marL="0" marR="0">
                        <a:lnSpc>
                          <a:spcPct val="107000"/>
                        </a:lnSpc>
                        <a:spcBef>
                          <a:spcPts val="0"/>
                        </a:spcBef>
                        <a:spcAft>
                          <a:spcPts val="800"/>
                        </a:spcAft>
                      </a:pPr>
                      <a:r>
                        <a:rPr lang="en-US" sz="1400" b="1" kern="100">
                          <a:solidFill>
                            <a:schemeClr val="tx1"/>
                          </a:solidFill>
                          <a:effectLst/>
                        </a:rPr>
                        <a:t>Nicholas Abbondante</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4</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Intertek</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395675281"/>
                  </a:ext>
                </a:extLst>
              </a:tr>
              <a:tr h="306070">
                <a:tc>
                  <a:txBody>
                    <a:bodyPr/>
                    <a:lstStyle/>
                    <a:p>
                      <a:pPr marL="0" marR="0">
                        <a:lnSpc>
                          <a:spcPct val="107000"/>
                        </a:lnSpc>
                        <a:spcBef>
                          <a:spcPts val="0"/>
                        </a:spcBef>
                        <a:spcAft>
                          <a:spcPts val="800"/>
                        </a:spcAft>
                      </a:pPr>
                      <a:r>
                        <a:rPr lang="en-US" sz="1400" b="1" kern="100">
                          <a:solidFill>
                            <a:schemeClr val="tx1"/>
                          </a:solidFill>
                          <a:effectLst/>
                        </a:rPr>
                        <a:t>Tom Braxton</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5</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ARRL</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336828768"/>
                  </a:ext>
                </a:extLst>
              </a:tr>
              <a:tr h="306070">
                <a:tc>
                  <a:txBody>
                    <a:bodyPr/>
                    <a:lstStyle/>
                    <a:p>
                      <a:pPr marL="0" marR="0">
                        <a:lnSpc>
                          <a:spcPct val="107000"/>
                        </a:lnSpc>
                        <a:spcBef>
                          <a:spcPts val="0"/>
                        </a:spcBef>
                        <a:spcAft>
                          <a:spcPts val="800"/>
                        </a:spcAft>
                      </a:pPr>
                      <a:r>
                        <a:rPr lang="en-US" sz="1400" b="1" kern="100">
                          <a:solidFill>
                            <a:schemeClr val="tx1"/>
                          </a:solidFill>
                          <a:effectLst/>
                        </a:rPr>
                        <a:t>Doug Kramer</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6</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Apple, Inc.</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694330447"/>
                  </a:ext>
                </a:extLst>
              </a:tr>
              <a:tr h="306070">
                <a:tc>
                  <a:txBody>
                    <a:bodyPr/>
                    <a:lstStyle/>
                    <a:p>
                      <a:pPr marL="0" marR="0">
                        <a:lnSpc>
                          <a:spcPct val="107000"/>
                        </a:lnSpc>
                        <a:spcBef>
                          <a:spcPts val="0"/>
                        </a:spcBef>
                        <a:spcAft>
                          <a:spcPts val="800"/>
                        </a:spcAft>
                      </a:pPr>
                      <a:r>
                        <a:rPr lang="en-US" sz="1400" b="1" kern="100">
                          <a:solidFill>
                            <a:schemeClr val="tx1"/>
                          </a:solidFill>
                          <a:effectLst/>
                        </a:rPr>
                        <a:t>Jason Coder</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7</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NIST</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863517814"/>
                  </a:ext>
                </a:extLst>
              </a:tr>
              <a:tr h="306070">
                <a:tc>
                  <a:txBody>
                    <a:bodyPr/>
                    <a:lstStyle/>
                    <a:p>
                      <a:pPr marL="0" marR="0">
                        <a:lnSpc>
                          <a:spcPct val="107000"/>
                        </a:lnSpc>
                        <a:spcBef>
                          <a:spcPts val="0"/>
                        </a:spcBef>
                        <a:spcAft>
                          <a:spcPts val="800"/>
                        </a:spcAft>
                      </a:pPr>
                      <a:r>
                        <a:rPr lang="en-US" sz="1400" b="1" kern="100" dirty="0">
                          <a:solidFill>
                            <a:schemeClr val="tx1"/>
                          </a:solidFill>
                          <a:effectLst/>
                        </a:rPr>
                        <a:t>Bob DeLisi (Interim)</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Chair Subcommittee 8</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TEM Consulting</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90991716"/>
                  </a:ext>
                </a:extLst>
              </a:tr>
              <a:tr h="306070">
                <a:tc>
                  <a:txBody>
                    <a:bodyPr/>
                    <a:lstStyle/>
                    <a:p>
                      <a:pPr marL="0" marR="0">
                        <a:lnSpc>
                          <a:spcPct val="107000"/>
                        </a:lnSpc>
                        <a:spcBef>
                          <a:spcPts val="0"/>
                        </a:spcBef>
                        <a:spcAft>
                          <a:spcPts val="800"/>
                        </a:spcAft>
                      </a:pPr>
                      <a:r>
                        <a:rPr lang="en-US" sz="1400" b="1" kern="100">
                          <a:solidFill>
                            <a:schemeClr val="tx1"/>
                          </a:solidFill>
                          <a:effectLst/>
                        </a:rPr>
                        <a:t>Janet O’Neil</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Member</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marR="0">
                        <a:lnSpc>
                          <a:spcPct val="107000"/>
                        </a:lnSpc>
                        <a:spcBef>
                          <a:spcPts val="0"/>
                        </a:spcBef>
                        <a:spcAft>
                          <a:spcPts val="800"/>
                        </a:spcAft>
                      </a:pPr>
                      <a:r>
                        <a:rPr lang="en-US" sz="1400" b="1" kern="100">
                          <a:solidFill>
                            <a:schemeClr val="tx1"/>
                          </a:solidFill>
                          <a:effectLst/>
                        </a:rPr>
                        <a:t>ETS - Lindgren</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814937579"/>
                  </a:ext>
                </a:extLst>
              </a:tr>
              <a:tr h="306070">
                <a:tc>
                  <a:txBody>
                    <a:bodyPr/>
                    <a:lstStyle/>
                    <a:p>
                      <a:pPr marL="0" marR="0">
                        <a:lnSpc>
                          <a:spcPct val="107000"/>
                        </a:lnSpc>
                        <a:spcBef>
                          <a:spcPts val="0"/>
                        </a:spcBef>
                        <a:spcAft>
                          <a:spcPts val="800"/>
                        </a:spcAft>
                      </a:pPr>
                      <a:r>
                        <a:rPr lang="en-US" sz="1400" b="1" kern="100">
                          <a:solidFill>
                            <a:schemeClr val="tx1"/>
                          </a:solidFill>
                          <a:effectLst/>
                        </a:rPr>
                        <a:t>Harry Hodes</a:t>
                      </a:r>
                      <a:endParaRPr lang="en-US" sz="14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nSpc>
                          <a:spcPct val="107000"/>
                        </a:lnSpc>
                        <a:spcBef>
                          <a:spcPts val="0"/>
                        </a:spcBef>
                        <a:spcAft>
                          <a:spcPts val="800"/>
                        </a:spcAft>
                      </a:pPr>
                      <a:r>
                        <a:rPr lang="en-US" sz="1400" b="1" kern="100" dirty="0">
                          <a:solidFill>
                            <a:schemeClr val="tx1"/>
                          </a:solidFill>
                          <a:effectLst/>
                        </a:rPr>
                        <a:t>Member</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nSpc>
                          <a:spcPct val="107000"/>
                        </a:lnSpc>
                        <a:spcBef>
                          <a:spcPts val="0"/>
                        </a:spcBef>
                        <a:spcAft>
                          <a:spcPts val="800"/>
                        </a:spcAft>
                      </a:pPr>
                      <a:r>
                        <a:rPr lang="en-US" sz="1400" b="1" kern="100" dirty="0">
                          <a:solidFill>
                            <a:schemeClr val="tx1"/>
                          </a:solidFill>
                          <a:effectLst/>
                        </a:rPr>
                        <a:t>Individual Member</a:t>
                      </a:r>
                      <a:endParaRPr lang="en-US" sz="14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882215182"/>
                  </a:ext>
                </a:extLst>
              </a:tr>
            </a:tbl>
          </a:graphicData>
        </a:graphic>
      </p:graphicFrame>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3506B3B6-203E-49C9-BD73-B1EE57095741}" type="slidenum">
              <a:rPr lang="en-US" smtClean="0"/>
              <a:pPr/>
              <a:t>5</a:t>
            </a:fld>
            <a:endParaRPr lang="en-US" dirty="0"/>
          </a:p>
        </p:txBody>
      </p:sp>
      <p:sp>
        <p:nvSpPr>
          <p:cNvPr id="6147" name="Rectangle 457"/>
          <p:cNvSpPr>
            <a:spLocks noGrp="1" noChangeArrowheads="1"/>
          </p:cNvSpPr>
          <p:nvPr>
            <p:ph type="title"/>
          </p:nvPr>
        </p:nvSpPr>
        <p:spPr>
          <a:xfrm>
            <a:off x="1905000" y="76200"/>
            <a:ext cx="7239000" cy="1143000"/>
          </a:xfrm>
        </p:spPr>
        <p:txBody>
          <a:bodyPr/>
          <a:lstStyle/>
          <a:p>
            <a:pPr eaLnBrk="1" hangingPunct="1"/>
            <a:r>
              <a:rPr lang="en-US" sz="3200" b="1" dirty="0"/>
              <a:t> </a:t>
            </a:r>
            <a:endParaRPr lang="en-US" sz="3200" dirty="0"/>
          </a:p>
        </p:txBody>
      </p:sp>
      <p:pic>
        <p:nvPicPr>
          <p:cNvPr id="6148"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6150"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381000" y="915988"/>
            <a:ext cx="8610600" cy="5324535"/>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a:spcBef>
                <a:spcPts val="0"/>
              </a:spcBef>
            </a:pPr>
            <a:endParaRPr lang="en-US" sz="2400" u="sng" dirty="0"/>
          </a:p>
          <a:p>
            <a:pPr algn="ctr">
              <a:spcBef>
                <a:spcPts val="0"/>
              </a:spcBef>
            </a:pPr>
            <a:r>
              <a:rPr lang="en-US" sz="2400" u="sng" dirty="0">
                <a:latin typeface="+mn-lt"/>
              </a:rPr>
              <a:t>SC2 Committee Working Group Highlights</a:t>
            </a:r>
          </a:p>
          <a:p>
            <a:pPr algn="ctr">
              <a:spcBef>
                <a:spcPts val="0"/>
              </a:spcBef>
            </a:pPr>
            <a:endParaRPr lang="en-US" sz="2400" u="sng" dirty="0">
              <a:latin typeface="+mn-lt"/>
            </a:endParaRPr>
          </a:p>
          <a:p>
            <a:pPr>
              <a:spcBef>
                <a:spcPts val="0"/>
              </a:spcBef>
            </a:pPr>
            <a:r>
              <a:rPr lang="en-US" sz="2400" dirty="0">
                <a:latin typeface="+mn-lt"/>
              </a:rPr>
              <a:t> </a:t>
            </a:r>
            <a:r>
              <a:rPr lang="en-US" sz="1800" u="sng" dirty="0">
                <a:latin typeface="+mn-lt"/>
              </a:rPr>
              <a:t>SC2 Working Group 1 Report</a:t>
            </a:r>
            <a:r>
              <a:rPr lang="en-US" sz="1800" dirty="0">
                <a:latin typeface="+mn-lt"/>
              </a:rPr>
              <a:t>:</a:t>
            </a:r>
          </a:p>
          <a:p>
            <a:pPr marL="91440" indent="182880">
              <a:spcBef>
                <a:spcPts val="0"/>
              </a:spcBef>
              <a:buFont typeface="Arial" panose="020B0604020202020204" pitchFamily="34" charset="0"/>
              <a:buChar char="•"/>
            </a:pPr>
            <a:r>
              <a:rPr lang="en-US" sz="1800" dirty="0">
                <a:latin typeface="+mn-lt"/>
              </a:rPr>
              <a:t>C63.14 - Working Group Chair: Mike Duncanson</a:t>
            </a:r>
          </a:p>
          <a:p>
            <a:pPr marL="342900" indent="-342900">
              <a:spcBef>
                <a:spcPts val="0"/>
              </a:spcBef>
            </a:pPr>
            <a:r>
              <a:rPr lang="en-US" sz="1800" dirty="0">
                <a:latin typeface="+mn-lt"/>
              </a:rPr>
              <a:t>	- Status:  A</a:t>
            </a:r>
            <a:r>
              <a:rPr kumimoji="0" lang="en-US" sz="1800" b="1" i="0" u="none" strike="noStrike" kern="1200" cap="none" spc="0" normalizeH="0" baseline="0" noProof="0" dirty="0">
                <a:ln>
                  <a:noFill/>
                </a:ln>
                <a:solidFill>
                  <a:prstClr val="black"/>
                </a:solidFill>
                <a:uLnTx/>
                <a:uFillTx/>
                <a:ea typeface="+mn-ea"/>
                <a:cs typeface="+mn-cs"/>
              </a:rPr>
              <a:t>NSI/USEMCSC C63.14-2023 was published on 07 June 2024</a:t>
            </a:r>
          </a:p>
          <a:p>
            <a:pPr marL="342900" indent="-342900">
              <a:spcBef>
                <a:spcPts val="0"/>
              </a:spcBef>
            </a:pPr>
            <a:endParaRPr kumimoji="0" lang="en-US" sz="1800" b="1" i="0" u="none" strike="noStrike" kern="1200" cap="none" spc="0" normalizeH="0" baseline="0" noProof="0" dirty="0">
              <a:ln>
                <a:noFill/>
              </a:ln>
              <a:solidFill>
                <a:prstClr val="black"/>
              </a:solidFill>
              <a:uLnTx/>
              <a:uFillTx/>
              <a:ea typeface="+mn-ea"/>
              <a:cs typeface="+mn-cs"/>
            </a:endParaRPr>
          </a:p>
          <a:p>
            <a:pPr marL="91440" indent="182880">
              <a:spcBef>
                <a:spcPts val="0"/>
              </a:spcBef>
              <a:buFont typeface="Arial" panose="020B0604020202020204" pitchFamily="34" charset="0"/>
              <a:buChar char="•"/>
            </a:pPr>
            <a:r>
              <a:rPr kumimoji="0" lang="en-US" sz="1800" i="0" u="none" strike="noStrike" kern="1200" cap="none" spc="0" normalizeH="0" baseline="0" noProof="0" dirty="0">
                <a:ln>
                  <a:noFill/>
                </a:ln>
                <a:uLnTx/>
                <a:uFillTx/>
                <a:ea typeface="+mn-ea"/>
                <a:cs typeface="+mn-cs"/>
                <a:hlinkClick r:id="rId4">
                  <a:extLst>
                    <a:ext uri="{A12FA001-AC4F-418D-AE19-62706E023703}">
                      <ahyp:hlinkClr xmlns:ahyp="http://schemas.microsoft.com/office/drawing/2018/hyperlinkcolor" val="tx"/>
                    </a:ext>
                  </a:extLst>
                </a:hlinkClick>
              </a:rPr>
              <a:t>Draft PINS C63.14-20XX </a:t>
            </a:r>
            <a:endParaRPr lang="en-US" sz="1800" dirty="0"/>
          </a:p>
          <a:p>
            <a:pPr marL="91440" indent="182880">
              <a:spcBef>
                <a:spcPts val="0"/>
              </a:spcBef>
              <a:buFont typeface="Arial" panose="020B0604020202020204" pitchFamily="34" charset="0"/>
              <a:buChar char="•"/>
            </a:pPr>
            <a:r>
              <a:rPr lang="en-US" sz="1800" dirty="0">
                <a:latin typeface="+mn-lt"/>
              </a:rPr>
              <a:t>- Status:  Approved by </a:t>
            </a:r>
            <a:r>
              <a:rPr lang="en-US" sz="1800">
                <a:latin typeface="+mn-lt"/>
              </a:rPr>
              <a:t>SC2 Committee</a:t>
            </a:r>
            <a:endParaRPr lang="en-US" sz="1800" dirty="0"/>
          </a:p>
          <a:p>
            <a:pPr marL="91440" indent="182880">
              <a:spcBef>
                <a:spcPts val="0"/>
              </a:spcBef>
              <a:buFont typeface="Arial" panose="020B0604020202020204" pitchFamily="34" charset="0"/>
              <a:buChar char="•"/>
            </a:pPr>
            <a:endParaRPr lang="en-US" sz="1800" b="1" dirty="0">
              <a:effectLst/>
              <a:latin typeface="+mn-lt"/>
              <a:ea typeface="Calibri" panose="020F0502020204030204" pitchFamily="34" charset="0"/>
              <a:cs typeface="Times New Roman" panose="02020603050405020304" pitchFamily="18" charset="0"/>
            </a:endParaRPr>
          </a:p>
          <a:p>
            <a:pPr marL="91440" indent="182880">
              <a:spcBef>
                <a:spcPts val="0"/>
              </a:spcBef>
              <a:buFont typeface="Arial" panose="020B0604020202020204" pitchFamily="34" charset="0"/>
              <a:buChar char="•"/>
            </a:pPr>
            <a:r>
              <a:rPr lang="en-US" sz="1800" b="1" dirty="0">
                <a:effectLst/>
                <a:latin typeface="+mn-lt"/>
                <a:ea typeface="Calibri" panose="020F0502020204030204" pitchFamily="34" charset="0"/>
                <a:cs typeface="Times New Roman" panose="02020603050405020304" pitchFamily="18" charset="0"/>
              </a:rPr>
              <a:t>ANSC C63® Draft Standard Definitions Development</a:t>
            </a:r>
            <a:endParaRPr lang="en-US" sz="1800" dirty="0">
              <a:effectLst/>
              <a:latin typeface="+mn-lt"/>
              <a:ea typeface="Calibri" panose="020F0502020204030204" pitchFamily="34" charset="0"/>
              <a:cs typeface="Times New Roman" panose="02020603050405020304" pitchFamily="18" charset="0"/>
            </a:endParaRPr>
          </a:p>
          <a:p>
            <a:pPr marL="347472">
              <a:spcBef>
                <a:spcPts val="0"/>
              </a:spcBef>
            </a:pPr>
            <a:r>
              <a:rPr lang="en-US" sz="1800" dirty="0">
                <a:latin typeface="+mn-lt"/>
              </a:rPr>
              <a:t>- Provides procedures for C63 SCs and WGs definition development</a:t>
            </a:r>
          </a:p>
          <a:p>
            <a:pPr marL="347472">
              <a:spcBef>
                <a:spcPts val="0"/>
              </a:spcBef>
            </a:pPr>
            <a:r>
              <a:rPr lang="en-US" sz="1800" dirty="0">
                <a:latin typeface="+mn-lt"/>
              </a:rPr>
              <a:t>  and for requesting copyright approval</a:t>
            </a:r>
          </a:p>
          <a:p>
            <a:pPr marL="347472">
              <a:spcBef>
                <a:spcPts val="0"/>
              </a:spcBef>
            </a:pPr>
            <a:r>
              <a:rPr lang="en-US" sz="1800" dirty="0"/>
              <a:t>- Add to the C63 Website ‘Standards Development’ tab for members use</a:t>
            </a:r>
            <a:endParaRPr kumimoji="0" lang="en-US" sz="1800" i="0" u="none" strike="sngStrike" kern="1200" cap="none" spc="0" normalizeH="0" noProof="0" dirty="0">
              <a:ln>
                <a:noFill/>
              </a:ln>
              <a:solidFill>
                <a:srgbClr val="FF0000"/>
              </a:solidFill>
              <a:effectLst/>
              <a:uLnTx/>
              <a:uFillTx/>
              <a:latin typeface="+mn-lt"/>
              <a:ea typeface="+mn-ea"/>
              <a:cs typeface="+mn-cs"/>
            </a:endParaRPr>
          </a:p>
          <a:p>
            <a:pPr marL="91440" indent="182880">
              <a:spcBef>
                <a:spcPts val="0"/>
              </a:spcBef>
              <a:buFont typeface="Arial" panose="020B0604020202020204" pitchFamily="34" charset="0"/>
              <a:buChar char="•"/>
            </a:pPr>
            <a:endParaRPr kumimoji="0" lang="en-US" sz="1800" i="0" u="none" strike="noStrike" kern="1200" cap="none" spc="0" normalizeH="0" baseline="0" noProof="0" dirty="0">
              <a:ln>
                <a:noFill/>
              </a:ln>
              <a:uLnTx/>
              <a:uFillTx/>
              <a:ea typeface="+mn-ea"/>
              <a:cs typeface="+mn-cs"/>
            </a:endParaRPr>
          </a:p>
          <a:p>
            <a:pPr marL="345186" lvl="2" indent="0">
              <a:spcBef>
                <a:spcPts val="600"/>
              </a:spcBef>
              <a:spcAft>
                <a:spcPts val="600"/>
              </a:spcAft>
              <a:defRPr/>
            </a:pPr>
            <a:endParaRPr kumimoji="0" lang="en-US" sz="1800" i="0" u="none" strike="noStrike" kern="1200" cap="none" spc="0" normalizeH="0" baseline="0" noProof="0" dirty="0">
              <a:ln>
                <a:noFill/>
              </a:ln>
              <a:solidFill>
                <a:prstClr val="black"/>
              </a:solidFill>
              <a:uLnTx/>
              <a:uFillTx/>
              <a:ea typeface="+mn-ea"/>
              <a:cs typeface="+mn-cs"/>
            </a:endParaRPr>
          </a:p>
          <a:p>
            <a:pPr>
              <a:spcBef>
                <a:spcPts val="0"/>
              </a:spcBef>
            </a:pPr>
            <a:endParaRPr lang="en-US" sz="1800" dirty="0"/>
          </a:p>
        </p:txBody>
      </p:sp>
      <p:sp>
        <p:nvSpPr>
          <p:cNvPr id="2" name="Rectangle 2">
            <a:extLst>
              <a:ext uri="{FF2B5EF4-FFF2-40B4-BE49-F238E27FC236}">
                <a16:creationId xmlns:a16="http://schemas.microsoft.com/office/drawing/2014/main" id="{E1C46902-4F0B-AE5B-C45F-E92C2CF94571}"/>
              </a:ext>
            </a:extLst>
          </p:cNvPr>
          <p:cNvSpPr txBox="1">
            <a:spLocks noChangeArrowheads="1"/>
          </p:cNvSpPr>
          <p:nvPr/>
        </p:nvSpPr>
        <p:spPr bwMode="auto">
          <a:xfrm>
            <a:off x="1638300" y="152400"/>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kern="0" dirty="0"/>
              <a:t>Accredited National Standards Committee C63</a:t>
            </a:r>
            <a:r>
              <a:rPr lang="en-US" sz="3200" b="1" kern="0" baseline="30000" dirty="0"/>
              <a:t>®</a:t>
            </a:r>
            <a:r>
              <a:rPr lang="en-US" sz="3200" b="1" kern="0" dirty="0"/>
              <a:t> - EMC</a:t>
            </a:r>
            <a:r>
              <a:rPr lang="en-US" sz="3200" b="0" kern="0" dirty="0"/>
              <a:t> </a:t>
            </a:r>
          </a:p>
        </p:txBody>
      </p:sp>
    </p:spTree>
    <p:extLst>
      <p:ext uri="{BB962C8B-B14F-4D97-AF65-F5344CB8AC3E}">
        <p14:creationId xmlns:p14="http://schemas.microsoft.com/office/powerpoint/2010/main" val="166039273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3506B3B6-203E-49C9-BD73-B1EE57095741}" type="slidenum">
              <a:rPr lang="en-US" smtClean="0"/>
              <a:pPr/>
              <a:t>6</a:t>
            </a:fld>
            <a:endParaRPr lang="en-US" dirty="0"/>
          </a:p>
        </p:txBody>
      </p:sp>
      <p:sp>
        <p:nvSpPr>
          <p:cNvPr id="6147" name="Rectangle 457"/>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6148"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6150"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571500" y="1371600"/>
            <a:ext cx="8420100" cy="3785652"/>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a:spcBef>
                <a:spcPct val="50000"/>
              </a:spcBef>
            </a:pPr>
            <a:r>
              <a:rPr lang="en-US" sz="2400" u="sng" dirty="0"/>
              <a:t>SC2 Committee Working Group Highlights (Cont.)</a:t>
            </a:r>
          </a:p>
          <a:p>
            <a:pPr>
              <a:spcBef>
                <a:spcPct val="50000"/>
              </a:spcBef>
            </a:pPr>
            <a:endParaRPr lang="en-US" sz="1800" u="sng" dirty="0"/>
          </a:p>
          <a:p>
            <a:pPr>
              <a:spcBef>
                <a:spcPct val="50000"/>
              </a:spcBef>
            </a:pPr>
            <a:r>
              <a:rPr lang="en-US" sz="1800" u="sng" dirty="0"/>
              <a:t>SC2 Working Group 2 Report</a:t>
            </a:r>
            <a:r>
              <a:rPr lang="en-US" sz="1800" dirty="0"/>
              <a:t>: Inactive</a:t>
            </a:r>
          </a:p>
          <a:p>
            <a:pPr marL="285750" indent="-285750">
              <a:spcBef>
                <a:spcPts val="0"/>
              </a:spcBef>
              <a:buFont typeface="Arial" panose="020B0604020202020204" pitchFamily="34" charset="0"/>
              <a:buChar char="•"/>
            </a:pPr>
            <a:r>
              <a:rPr lang="en-US" sz="1800" dirty="0"/>
              <a:t>C63.28 - Working Group Chair: Vacant</a:t>
            </a:r>
          </a:p>
          <a:p>
            <a:pPr marL="342900" indent="-342900">
              <a:spcBef>
                <a:spcPts val="0"/>
              </a:spcBef>
            </a:pPr>
            <a:r>
              <a:rPr lang="en-US" sz="1800" dirty="0"/>
              <a:t>		        </a:t>
            </a:r>
          </a:p>
          <a:p>
            <a:pPr marL="342900" indent="-342900">
              <a:spcBef>
                <a:spcPts val="0"/>
              </a:spcBef>
              <a:buFont typeface="Arial" panose="020B0604020202020204" pitchFamily="34" charset="0"/>
              <a:buChar char="•"/>
            </a:pPr>
            <a:r>
              <a:rPr lang="en-US" sz="1800" dirty="0"/>
              <a:t>Status:  Tabled</a:t>
            </a:r>
          </a:p>
          <a:p>
            <a:pPr>
              <a:spcBef>
                <a:spcPts val="0"/>
              </a:spcBef>
            </a:pPr>
            <a:r>
              <a:rPr lang="en-US" sz="1800" dirty="0"/>
              <a:t>      - Monthly recurring WebEx meetings held since May 2018</a:t>
            </a:r>
          </a:p>
          <a:p>
            <a:pPr>
              <a:spcBef>
                <a:spcPts val="0"/>
              </a:spcBef>
            </a:pPr>
            <a:r>
              <a:rPr lang="en-US" sz="1800" dirty="0"/>
              <a:t>      - Last meeting  April 2021</a:t>
            </a:r>
          </a:p>
          <a:p>
            <a:pPr>
              <a:spcBef>
                <a:spcPts val="0"/>
              </a:spcBef>
            </a:pPr>
            <a:r>
              <a:rPr lang="en-US" sz="1800" dirty="0"/>
              <a:t>      - Draft development phase showing steady progress</a:t>
            </a:r>
          </a:p>
          <a:p>
            <a:pPr>
              <a:spcBef>
                <a:spcPts val="0"/>
              </a:spcBef>
            </a:pPr>
            <a:r>
              <a:rPr lang="en-US" sz="1800" dirty="0"/>
              <a:t>      - Current revision 1.38</a:t>
            </a:r>
          </a:p>
          <a:p>
            <a:pPr>
              <a:spcBef>
                <a:spcPts val="0"/>
              </a:spcBef>
            </a:pPr>
            <a:r>
              <a:rPr lang="en-US" sz="1800" dirty="0"/>
              <a:t>      - Coordinating with SC3 on international standards comparisons to C63</a:t>
            </a:r>
          </a:p>
          <a:p>
            <a:pPr>
              <a:spcBef>
                <a:spcPts val="0"/>
              </a:spcBef>
            </a:pPr>
            <a:r>
              <a:rPr lang="en-US" sz="1800" dirty="0"/>
              <a:t>         standards</a:t>
            </a:r>
          </a:p>
        </p:txBody>
      </p:sp>
    </p:spTree>
    <p:extLst>
      <p:ext uri="{BB962C8B-B14F-4D97-AF65-F5344CB8AC3E}">
        <p14:creationId xmlns:p14="http://schemas.microsoft.com/office/powerpoint/2010/main" val="2039482352"/>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miter lim="800000"/>
            <a:headEnd/>
            <a:tailEnd/>
          </a:ln>
        </p:spPr>
        <p:txBody>
          <a:bodyPr/>
          <a:lstStyle/>
          <a:p>
            <a:fld id="{CCBA5A23-19A3-4991-A6EC-FA14736FAA42}" type="slidenum">
              <a:rPr lang="en-US" smtClean="0"/>
              <a:pPr/>
              <a:t>7</a:t>
            </a:fld>
            <a:endParaRPr lang="en-US" dirty="0"/>
          </a:p>
        </p:txBody>
      </p:sp>
      <p:sp>
        <p:nvSpPr>
          <p:cNvPr id="8195" name="Rectangle 2"/>
          <p:cNvSpPr>
            <a:spLocks noGrp="1" noChangeArrowheads="1"/>
          </p:cNvSpPr>
          <p:nvPr>
            <p:ph type="title"/>
          </p:nvPr>
        </p:nvSpPr>
        <p:spPr>
          <a:xfrm>
            <a:off x="1905000" y="76200"/>
            <a:ext cx="7239000" cy="1143000"/>
          </a:xfrm>
        </p:spPr>
        <p:txBody>
          <a:bodyPr/>
          <a:lstStyle/>
          <a:p>
            <a:pPr eaLnBrk="1" hangingPunct="1"/>
            <a:r>
              <a:rPr lang="en-US" sz="3200" b="1" dirty="0"/>
              <a:t>Accredited Standards Committee </a:t>
            </a:r>
            <a:br>
              <a:rPr lang="en-US" sz="3200" b="1" dirty="0"/>
            </a:br>
            <a:r>
              <a:rPr lang="en-US" sz="3200" b="1" dirty="0"/>
              <a:t>C63</a:t>
            </a:r>
            <a:r>
              <a:rPr lang="en-US" sz="3200" b="1" baseline="30000" dirty="0"/>
              <a:t>®</a:t>
            </a:r>
            <a:r>
              <a:rPr lang="en-US" sz="3200" b="1" dirty="0"/>
              <a:t> - EMC</a:t>
            </a:r>
            <a:r>
              <a:rPr lang="en-US" sz="3200" dirty="0"/>
              <a:t> </a:t>
            </a:r>
          </a:p>
        </p:txBody>
      </p:sp>
      <p:pic>
        <p:nvPicPr>
          <p:cNvPr id="8196" name="Picture 3"/>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8198" name="Line 5"/>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8199" name="Text Box 6"/>
          <p:cNvSpPr txBox="1">
            <a:spLocks noChangeArrowheads="1"/>
          </p:cNvSpPr>
          <p:nvPr/>
        </p:nvSpPr>
        <p:spPr bwMode="auto">
          <a:xfrm>
            <a:off x="304800" y="1905000"/>
            <a:ext cx="8534400" cy="830997"/>
          </a:xfrm>
          <a:prstGeom prst="rect">
            <a:avLst/>
          </a:prstGeom>
          <a:noFill/>
          <a:ln w="9525">
            <a:noFill/>
            <a:miter lim="800000"/>
            <a:headEnd/>
            <a:tailEnd/>
          </a:ln>
        </p:spPr>
        <p:txBody>
          <a:bodyPr>
            <a:spAutoFit/>
          </a:bodyPr>
          <a:lstStyle/>
          <a:p>
            <a:pPr algn="ctr">
              <a:spcBef>
                <a:spcPct val="50000"/>
              </a:spcBef>
            </a:pPr>
            <a:r>
              <a:rPr lang="en-US" sz="2400" dirty="0"/>
              <a:t>Motion to Approve the SC2 Membership and Draft PINS C63.14-20XX</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6A00B8DC-7CDA-45EE-AAA8-15266C481C5C}" type="slidenum">
              <a:rPr lang="en-US" altLang="en-US"/>
              <a:pPr/>
              <a:t>8</a:t>
            </a:fld>
            <a:endParaRPr lang="en-US" altLang="en-US" dirty="0"/>
          </a:p>
        </p:txBody>
      </p:sp>
      <p:sp>
        <p:nvSpPr>
          <p:cNvPr id="4553" name="Rectangle 457"/>
          <p:cNvSpPr>
            <a:spLocks noGrp="1" noChangeArrowheads="1"/>
          </p:cNvSpPr>
          <p:nvPr>
            <p:ph type="title"/>
          </p:nvPr>
        </p:nvSpPr>
        <p:spPr>
          <a:xfrm>
            <a:off x="1905000" y="76200"/>
            <a:ext cx="7239000" cy="1143000"/>
          </a:xfrm>
        </p:spPr>
        <p:txBody>
          <a:bodyPr/>
          <a:lstStyle/>
          <a:p>
            <a:r>
              <a:rPr lang="en-US" sz="3200" b="1" dirty="0"/>
              <a:t>Accredited National Standards Committee C63</a:t>
            </a:r>
            <a:r>
              <a:rPr lang="en-US" sz="3200" b="1" baseline="30000" dirty="0"/>
              <a:t>®</a:t>
            </a:r>
            <a:r>
              <a:rPr lang="en-US" sz="3200" b="1" dirty="0"/>
              <a:t> - EMC</a:t>
            </a:r>
            <a:r>
              <a:rPr lang="en-US" sz="3200" dirty="0"/>
              <a:t> </a:t>
            </a:r>
            <a:endParaRPr lang="en-US" altLang="en-US" sz="3200" dirty="0"/>
          </a:p>
        </p:txBody>
      </p:sp>
      <p:pic>
        <p:nvPicPr>
          <p:cNvPr id="4555" name="Picture 459"/>
          <p:cNvPicPr>
            <a:picLocks noChangeAspect="1" noChangeArrowheads="1"/>
          </p:cNvPicPr>
          <p:nvPr/>
        </p:nvPicPr>
        <p:blipFill>
          <a:blip r:embed="rId3" cstate="print">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59" name="Text Box 463"/>
          <p:cNvSpPr txBox="1">
            <a:spLocks noChangeArrowheads="1"/>
          </p:cNvSpPr>
          <p:nvPr/>
        </p:nvSpPr>
        <p:spPr bwMode="auto">
          <a:xfrm>
            <a:off x="0" y="3200400"/>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dirty="0"/>
              <a:t>Back Up Slides</a:t>
            </a:r>
          </a:p>
        </p:txBody>
      </p:sp>
      <p:sp>
        <p:nvSpPr>
          <p:cNvPr id="4560" name="Line 464"/>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690760398"/>
      </p:ext>
    </p:extLst>
  </p:cSld>
  <p:clrMapOvr>
    <a:masterClrMapping/>
  </p:clrMapOvr>
  <p:transition>
    <p:dissolv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97e8f19-c5e2-443e-9a49-7fd8534d611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2BA104307E1B4C85E97A8F9293A0B1" ma:contentTypeVersion="15" ma:contentTypeDescription="Create a new document." ma:contentTypeScope="" ma:versionID="9c21363fd7f68120012d302e065c2eaa">
  <xsd:schema xmlns:xsd="http://www.w3.org/2001/XMLSchema" xmlns:xs="http://www.w3.org/2001/XMLSchema" xmlns:p="http://schemas.microsoft.com/office/2006/metadata/properties" xmlns:ns3="597e8f19-c5e2-443e-9a49-7fd8534d6119" xmlns:ns4="ae8e9a38-af98-4638-9775-3e8f0ed0cbc7" targetNamespace="http://schemas.microsoft.com/office/2006/metadata/properties" ma:root="true" ma:fieldsID="309ab83ca7903ba075bcd108c5efd9ad" ns3:_="" ns4:_="">
    <xsd:import namespace="597e8f19-c5e2-443e-9a49-7fd8534d6119"/>
    <xsd:import namespace="ae8e9a38-af98-4638-9775-3e8f0ed0cbc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ObjectDetectorVersions" minOccurs="0"/>
                <xsd:element ref="ns3:_activity" minOccurs="0"/>
                <xsd:element ref="ns3:MediaServiceSearchProperties" minOccurs="0"/>
                <xsd:element ref="ns3:MediaServiceSystemTag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7e8f19-c5e2-443e-9a49-7fd8534d61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description="" ma:hidden="true" ma:indexed="true" ma:internalName="MediaServiceObjectDetectorVersions"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SystemTags" ma:index="19"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8e9a38-af98-4638-9775-3e8f0ed0cbc7"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C1F523-FFD2-4CE6-8124-E2EA45ABEC8A}">
  <ds:schemaRefs>
    <ds:schemaRef ds:uri="http://www.w3.org/XML/1998/namespace"/>
    <ds:schemaRef ds:uri="http://schemas.microsoft.com/office/2006/documentManagement/types"/>
    <ds:schemaRef ds:uri="http://purl.org/dc/dcmitype/"/>
    <ds:schemaRef ds:uri="http://purl.org/dc/terms/"/>
    <ds:schemaRef ds:uri="ae8e9a38-af98-4638-9775-3e8f0ed0cbc7"/>
    <ds:schemaRef ds:uri="http://schemas.microsoft.com/office/infopath/2007/PartnerControls"/>
    <ds:schemaRef ds:uri="http://purl.org/dc/elements/1.1/"/>
    <ds:schemaRef ds:uri="http://schemas.openxmlformats.org/package/2006/metadata/core-properties"/>
    <ds:schemaRef ds:uri="597e8f19-c5e2-443e-9a49-7fd8534d6119"/>
    <ds:schemaRef ds:uri="http://schemas.microsoft.com/office/2006/metadata/properties"/>
  </ds:schemaRefs>
</ds:datastoreItem>
</file>

<file path=customXml/itemProps2.xml><?xml version="1.0" encoding="utf-8"?>
<ds:datastoreItem xmlns:ds="http://schemas.openxmlformats.org/officeDocument/2006/customXml" ds:itemID="{9B8A0A5E-321A-4B40-82FF-958F89F37A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7e8f19-c5e2-443e-9a49-7fd8534d6119"/>
    <ds:schemaRef ds:uri="ae8e9a38-af98-4638-9775-3e8f0ed0cb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D7541-6293-42B1-BE19-078D178F18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5423</TotalTime>
  <Words>605</Words>
  <Application>Microsoft Office PowerPoint</Application>
  <PresentationFormat>On-screen Show (4:3)</PresentationFormat>
  <Paragraphs>120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Accredited National Standards Committee C63® - EMC </vt:lpstr>
      <vt:lpstr>Accredited National Standards Committee C63® - EMC </vt:lpstr>
      <vt:lpstr>Accredited National Standards Committee C63® - EMC </vt:lpstr>
      <vt:lpstr>Accredited National Standards Committee C63® - EMC </vt:lpstr>
      <vt:lpstr> </vt:lpstr>
      <vt:lpstr>Accredited National Standards Committee C63® - EMC </vt:lpstr>
      <vt:lpstr>Accredited Standards Committee  C63® - EMC </vt:lpstr>
      <vt:lpstr>Accredited National Standards Committee C63® - EMC </vt:lpstr>
    </vt:vector>
  </TitlesOfParts>
  <Company>ARC Technical Resources,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Gerald J. Ramie</dc:creator>
  <cp:lastModifiedBy>Shellman, Marcus Jr CIV DISA PEO SPECTRUM (USA)</cp:lastModifiedBy>
  <cp:revision>344</cp:revision>
  <dcterms:created xsi:type="dcterms:W3CDTF">2011-04-27T17:12:09Z</dcterms:created>
  <dcterms:modified xsi:type="dcterms:W3CDTF">2024-10-03T23:54:19Z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0x010100102BA104307E1B4C85E97A8F9293A0B1</vt:lpwstr>
  </property>
</Properties>
</file>