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0" name="Shape 20"/>
          <p:cNvSpPr/>
          <p:nvPr>
            <p:ph type="sldImg"/>
          </p:nvPr>
        </p:nvSpPr>
        <p:spPr>
          <a:xfrm>
            <a:off x="1143000" y="685800"/>
            <a:ext cx="4572000" cy="3429000"/>
          </a:xfrm>
          <a:prstGeom prst="rect">
            <a:avLst/>
          </a:prstGeom>
        </p:spPr>
        <p:txBody>
          <a:bodyPr/>
          <a:lstStyle/>
          <a:p>
            <a:pPr/>
          </a:p>
        </p:txBody>
      </p:sp>
      <p:sp>
        <p:nvSpPr>
          <p:cNvPr id="21" name="Shape 2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Accredited Standards Committee  C63® - EMC"/>
          <p:cNvSpPr txBox="1"/>
          <p:nvPr/>
        </p:nvSpPr>
        <p:spPr>
          <a:xfrm>
            <a:off x="2522220" y="117474"/>
            <a:ext cx="7147560" cy="96871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lnSpc>
                <a:spcPct val="90000"/>
              </a:lnSpc>
              <a:defRPr b="1" sz="3200"/>
            </a:pPr>
            <a:r>
              <a:t>Accredited Standards Committee </a:t>
            </a:r>
            <a:br/>
            <a:r>
              <a:t>C63</a:t>
            </a:r>
            <a:r>
              <a:rPr baseline="30000"/>
              <a:t>®</a:t>
            </a:r>
            <a:r>
              <a:t> - EMC</a:t>
            </a:r>
            <a:r>
              <a:rPr b="0"/>
              <a:t> </a:t>
            </a:r>
          </a:p>
        </p:txBody>
      </p:sp>
      <p:pic>
        <p:nvPicPr>
          <p:cNvPr id="3" name="image.png" descr="image.png"/>
          <p:cNvPicPr>
            <a:picLocks noChangeAspect="1"/>
          </p:cNvPicPr>
          <p:nvPr/>
        </p:nvPicPr>
        <p:blipFill>
          <a:blip r:embed="rId2">
            <a:extLst/>
          </a:blip>
          <a:srcRect l="0" t="0" r="5262" b="0"/>
          <a:stretch>
            <a:fillRect/>
          </a:stretch>
        </p:blipFill>
        <p:spPr>
          <a:xfrm>
            <a:off x="374650" y="177800"/>
            <a:ext cx="1447800" cy="763588"/>
          </a:xfrm>
          <a:prstGeom prst="rect">
            <a:avLst/>
          </a:prstGeom>
          <a:ln w="12700">
            <a:miter lim="400000"/>
          </a:ln>
        </p:spPr>
      </p:pic>
      <p:sp>
        <p:nvSpPr>
          <p:cNvPr id="4" name="Line"/>
          <p:cNvSpPr/>
          <p:nvPr/>
        </p:nvSpPr>
        <p:spPr>
          <a:xfrm>
            <a:off x="0" y="1219200"/>
            <a:ext cx="12192000" cy="0"/>
          </a:xfrm>
          <a:prstGeom prst="line">
            <a:avLst/>
          </a:prstGeom>
          <a:ln w="28575">
            <a:solidFill>
              <a:srgbClr val="FF0000"/>
            </a:solidFill>
          </a:ln>
        </p:spPr>
        <p:txBody>
          <a:bodyPr lIns="45719" rIns="45719"/>
          <a:lstStyle/>
          <a:p>
            <a:pPr/>
          </a:p>
        </p:txBody>
      </p:sp>
      <p:sp>
        <p:nvSpPr>
          <p:cNvPr id="5" name="Title Text"/>
          <p:cNvSpPr txBox="1"/>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6" name="Body Level One…"/>
          <p:cNvSpPr txBox="1"/>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98989"/>
                </a:solidFill>
                <a:latin typeface="+mn-lt"/>
                <a:ea typeface="+mn-ea"/>
                <a:cs typeface="+mn-cs"/>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5pPr>
      <a:lvl6pPr marL="0" marR="0" indent="45720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6pPr>
      <a:lvl7pPr marL="0" marR="0" indent="91440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7pPr>
      <a:lvl8pPr marL="0" marR="0" indent="137160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8pPr>
      <a:lvl9pPr marL="0" marR="0" indent="182880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Times New Roman"/>
          <a:ea typeface="Times New Roman"/>
          <a:cs typeface="Times New Roman"/>
          <a:sym typeface="Times New Roman"/>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Times New Roman"/>
          <a:ea typeface="Times New Roman"/>
          <a:cs typeface="Times New Roman"/>
          <a:sym typeface="Times New Roman"/>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Times New Roman"/>
          <a:ea typeface="Times New Roman"/>
          <a:cs typeface="Times New Roman"/>
          <a:sym typeface="Times New Roman"/>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Times New Roman"/>
          <a:ea typeface="Times New Roman"/>
          <a:cs typeface="Times New Roman"/>
          <a:sym typeface="Times New Roman"/>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Times New Roman"/>
          <a:ea typeface="Times New Roman"/>
          <a:cs typeface="Times New Roman"/>
          <a:sym typeface="Times New Roman"/>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Times New Roman"/>
          <a:ea typeface="Times New Roman"/>
          <a:cs typeface="Times New Roman"/>
          <a:sym typeface="Times New Roman"/>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Times New Roman"/>
          <a:ea typeface="Times New Roman"/>
          <a:cs typeface="Times New Roman"/>
          <a:sym typeface="Times New Roman"/>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Times New Roman"/>
          <a:ea typeface="Times New Roman"/>
          <a:cs typeface="Times New Roman"/>
          <a:sym typeface="Times New Roman"/>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Times New Roman"/>
          <a:ea typeface="Times New Roman"/>
          <a:cs typeface="Times New Roman"/>
          <a:sym typeface="Times New Roman"/>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c63.org/documents/rosters_public/roster_public.htm#DeLisi_Bob" TargetMode="External"/><Relationship Id="rId3" Type="http://schemas.openxmlformats.org/officeDocument/2006/relationships/hyperlink" Target="http://www.c63.org/documents/rosters_public/roster_public.htm#Hodes_Harry" TargetMode="External"/><Relationship Id="rId4" Type="http://schemas.openxmlformats.org/officeDocument/2006/relationships/hyperlink" Target="http://www.c63.org/documents/rosters_public/roster_public.htm#Hoolihan_Dan" TargetMode="External"/><Relationship Id="rId5" Type="http://schemas.openxmlformats.org/officeDocument/2006/relationships/hyperlink" Target="http://www.c63.org/documents/rosters_public/roster_public.htm#Kiemel_Greg" TargetMode="External"/><Relationship Id="rId6" Type="http://schemas.openxmlformats.org/officeDocument/2006/relationships/hyperlink" Target="http://www.c63.org/documents/rosters_public/roster_public.htm#Klinger_Jeff" TargetMode="External"/><Relationship Id="rId7" Type="http://schemas.openxmlformats.org/officeDocument/2006/relationships/hyperlink" Target="http://www.c63.org/documents/rosters_public/roster_public.htm#Kramer_Doug" TargetMode="External"/><Relationship Id="rId8" Type="http://schemas.openxmlformats.org/officeDocument/2006/relationships/hyperlink" Target="http://www.c63.org/documents/rosters_public/roster_public.htm#Kuczynski_Victor" TargetMode="External"/><Relationship Id="rId9" Type="http://schemas.openxmlformats.org/officeDocument/2006/relationships/hyperlink" Target="http://www.c63.org/documents/rosters_public/roster_public.htm#Long_Randy" TargetMode="External"/><Relationship Id="rId10" Type="http://schemas.openxmlformats.org/officeDocument/2006/relationships/hyperlink" Target="http://www.c63.org/documents/rosters_public/roster_public.htm#Marcelo_Janneth" TargetMode="External"/><Relationship Id="rId11" Type="http://schemas.openxmlformats.org/officeDocument/2006/relationships/hyperlink" Target="http://www.c63.org/documents/rosters_public/roster_public.htm#McConnell_Megan" TargetMode="External"/><Relationship Id="rId12" Type="http://schemas.openxmlformats.org/officeDocument/2006/relationships/hyperlink" Target="http://www.c63.org/documents/rosters_public/roster_public.htm#Nixon_Jason" TargetMode="External"/><Relationship Id="rId13" Type="http://schemas.openxmlformats.org/officeDocument/2006/relationships/hyperlink" Target="http://www.c63.org/documents/rosters_public/roster_public.htm#Potts_Nate" TargetMode="External"/><Relationship Id="rId14" Type="http://schemas.openxmlformats.org/officeDocument/2006/relationships/hyperlink" Target="http://www.c63.org/documents/rosters_public/roster_public.htm#Schaefer_David" TargetMode="External"/><Relationship Id="rId15" Type="http://schemas.openxmlformats.org/officeDocument/2006/relationships/hyperlink" Target="http://www.c63.org/documents/rosters_public/roster_public.htm#Zimmerman_Dave"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 name="Subcommittee 6 Accreditation / Conformity Assessment"/>
          <p:cNvSpPr txBox="1"/>
          <p:nvPr>
            <p:ph type="title" idx="4294967295"/>
          </p:nvPr>
        </p:nvSpPr>
        <p:spPr>
          <a:xfrm>
            <a:off x="1523999" y="1381125"/>
            <a:ext cx="9144002" cy="2047875"/>
          </a:xfrm>
          <a:prstGeom prst="rect">
            <a:avLst/>
          </a:prstGeom>
        </p:spPr>
        <p:txBody>
          <a:bodyPr anchor="b">
            <a:normAutofit fontScale="100000" lnSpcReduction="0"/>
          </a:bodyPr>
          <a:lstStyle/>
          <a:p>
            <a:pPr algn="ctr">
              <a:spcBef>
                <a:spcPts val="3600"/>
              </a:spcBef>
              <a:defRPr b="1" sz="6000"/>
            </a:pPr>
            <a:r>
              <a:t>Subcommittee 6</a:t>
            </a:r>
            <a:br/>
            <a:r>
              <a:rPr b="0" sz="3200"/>
              <a:t>Accreditation / Conformity Assessment</a:t>
            </a:r>
          </a:p>
        </p:txBody>
      </p:sp>
      <p:sp>
        <p:nvSpPr>
          <p:cNvPr id="24" name="Doug Kramer…"/>
          <p:cNvSpPr txBox="1"/>
          <p:nvPr>
            <p:ph type="body" sz="quarter" idx="4294967295"/>
          </p:nvPr>
        </p:nvSpPr>
        <p:spPr>
          <a:xfrm>
            <a:off x="1523999" y="3821112"/>
            <a:ext cx="9144002" cy="1655763"/>
          </a:xfrm>
          <a:prstGeom prst="rect">
            <a:avLst/>
          </a:prstGeom>
        </p:spPr>
        <p:txBody>
          <a:bodyPr>
            <a:normAutofit fontScale="100000" lnSpcReduction="0"/>
          </a:bodyPr>
          <a:lstStyle/>
          <a:p>
            <a:pPr marL="0" indent="0" algn="ctr">
              <a:buSzTx/>
              <a:buNone/>
              <a:defRPr sz="2400"/>
            </a:pPr>
            <a:r>
              <a:t>Doug Kramer</a:t>
            </a:r>
          </a:p>
          <a:p>
            <a:pPr marL="0" indent="0" algn="ctr">
              <a:buSzTx/>
              <a:buNone/>
              <a:defRPr sz="2400"/>
            </a:pPr>
            <a:r>
              <a:t>May 17, 2024</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 name="Subcommittee Membership"/>
          <p:cNvSpPr txBox="1"/>
          <p:nvPr>
            <p:ph type="title" idx="4294967295"/>
          </p:nvPr>
        </p:nvSpPr>
        <p:spPr>
          <a:xfrm>
            <a:off x="838200" y="1222375"/>
            <a:ext cx="10515600" cy="873125"/>
          </a:xfrm>
          <a:prstGeom prst="rect">
            <a:avLst/>
          </a:prstGeom>
        </p:spPr>
        <p:txBody>
          <a:bodyPr>
            <a:normAutofit fontScale="100000" lnSpcReduction="0"/>
          </a:bodyPr>
          <a:lstStyle/>
          <a:p>
            <a:pPr/>
            <a:r>
              <a:t>Subcommittee Membership</a:t>
            </a:r>
          </a:p>
        </p:txBody>
      </p:sp>
      <p:graphicFrame>
        <p:nvGraphicFramePr>
          <p:cNvPr id="27" name="Table 1"/>
          <p:cNvGraphicFramePr/>
          <p:nvPr/>
        </p:nvGraphicFramePr>
        <p:xfrm>
          <a:off x="663575" y="2095500"/>
          <a:ext cx="10690225" cy="42926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860550"/>
                <a:gridCol w="1882775"/>
                <a:gridCol w="6946900"/>
              </a:tblGrid>
              <a:tr h="280987">
                <a:tc>
                  <a:txBody>
                    <a:bodyPr/>
                    <a:lstStyle/>
                    <a:p>
                      <a:pPr algn="l">
                        <a:defRPr sz="1800"/>
                      </a:pPr>
                      <a:r>
                        <a:rPr b="1" sz="1600">
                          <a:latin typeface="+mn-lt"/>
                          <a:ea typeface="+mn-ea"/>
                          <a:cs typeface="+mn-cs"/>
                        </a:rPr>
                        <a:t>Name</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Role within SC</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Affiliation</a:t>
                      </a:r>
                    </a:p>
                  </a:txBody>
                  <a:tcPr marL="0" marR="0" marT="0" marB="0" anchor="ctr" anchorCtr="0" horzOverflow="overflow">
                    <a:solidFill>
                      <a:srgbClr val="E9EBF5"/>
                    </a:solidFill>
                  </a:tcPr>
                </a:tc>
              </a:tr>
              <a:tr h="280987">
                <a:tc>
                  <a:txBody>
                    <a:bodyPr/>
                    <a:lstStyle/>
                    <a:p>
                      <a:pPr algn="l">
                        <a:defRPr b="1" sz="1600" u="sng">
                          <a:latin typeface="+mn-lt"/>
                          <a:ea typeface="+mn-ea"/>
                          <a:cs typeface="+mn-cs"/>
                        </a:defRPr>
                      </a:pPr>
                      <a:r>
                        <a:rPr>
                          <a:solidFill>
                            <a:srgbClr val="0563C1"/>
                          </a:solidFill>
                          <a:uFill>
                            <a:solidFill>
                              <a:srgbClr val="0563C1"/>
                            </a:solidFill>
                          </a:uFill>
                          <a:hlinkClick r:id="rId2" invalidUrl="" action="" tgtFrame="" tooltip="" history="1" highlightClick="0" endSnd="0"/>
                        </a:rPr>
                        <a:t>DeLisi, Bob</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Member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UL LLC</a:t>
                      </a:r>
                    </a:p>
                  </a:txBody>
                  <a:tcPr marL="0" marR="0" marT="0" marB="0" anchor="ctr" anchorCtr="0" horzOverflow="overflow">
                    <a:solidFill>
                      <a:srgbClr val="E9EBF5"/>
                    </a:solidFill>
                  </a:tcPr>
                </a:tc>
              </a:tr>
              <a:tr h="280987">
                <a:tc>
                  <a:txBody>
                    <a:bodyPr/>
                    <a:lstStyle/>
                    <a:p>
                      <a:pPr algn="l">
                        <a:defRPr b="1" sz="1600" u="sng">
                          <a:latin typeface="+mn-lt"/>
                          <a:ea typeface="+mn-ea"/>
                          <a:cs typeface="+mn-cs"/>
                        </a:defRPr>
                      </a:pPr>
                      <a:r>
                        <a:rPr>
                          <a:solidFill>
                            <a:srgbClr val="0563C1"/>
                          </a:solidFill>
                          <a:uFill>
                            <a:solidFill>
                              <a:srgbClr val="0563C1"/>
                            </a:solidFill>
                          </a:uFill>
                          <a:hlinkClick r:id="rId3" invalidUrl="" action="" tgtFrame="" tooltip="" history="1" highlightClick="0" endSnd="0"/>
                        </a:rPr>
                        <a:t>Hodes, Harry</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Member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Consultant</a:t>
                      </a:r>
                    </a:p>
                  </a:txBody>
                  <a:tcPr marL="0" marR="0" marT="0" marB="0" anchor="ctr" anchorCtr="0" horzOverflow="overflow">
                    <a:solidFill>
                      <a:srgbClr val="E9EBF5"/>
                    </a:solidFill>
                  </a:tcPr>
                </a:tc>
              </a:tr>
              <a:tr h="280987">
                <a:tc>
                  <a:txBody>
                    <a:bodyPr/>
                    <a:lstStyle/>
                    <a:p>
                      <a:pPr algn="l">
                        <a:defRPr b="1" sz="1600" u="sng">
                          <a:latin typeface="+mn-lt"/>
                          <a:ea typeface="+mn-ea"/>
                          <a:cs typeface="+mn-cs"/>
                        </a:defRPr>
                      </a:pPr>
                      <a:r>
                        <a:rPr>
                          <a:solidFill>
                            <a:srgbClr val="0563C1"/>
                          </a:solidFill>
                          <a:uFill>
                            <a:solidFill>
                              <a:srgbClr val="0563C1"/>
                            </a:solidFill>
                          </a:uFill>
                          <a:hlinkClick r:id="rId4" invalidUrl="" action="" tgtFrame="" tooltip="" history="1" highlightClick="0" endSnd="0"/>
                        </a:rPr>
                        <a:t>Hoolihan, Dan</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Member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Hoolihan EMC Consulting</a:t>
                      </a:r>
                    </a:p>
                  </a:txBody>
                  <a:tcPr marL="0" marR="0" marT="0" marB="0" anchor="ctr" anchorCtr="0" horzOverflow="overflow">
                    <a:solidFill>
                      <a:srgbClr val="E9EBF5"/>
                    </a:solidFill>
                  </a:tcPr>
                </a:tc>
              </a:tr>
              <a:tr h="280987">
                <a:tc>
                  <a:txBody>
                    <a:bodyPr/>
                    <a:lstStyle/>
                    <a:p>
                      <a:pPr algn="l">
                        <a:defRPr b="1" sz="1600" u="sng">
                          <a:latin typeface="+mn-lt"/>
                          <a:ea typeface="+mn-ea"/>
                          <a:cs typeface="+mn-cs"/>
                        </a:defRPr>
                      </a:pPr>
                      <a:r>
                        <a:rPr>
                          <a:solidFill>
                            <a:srgbClr val="0563C1"/>
                          </a:solidFill>
                          <a:uFill>
                            <a:solidFill>
                              <a:srgbClr val="0563C1"/>
                            </a:solidFill>
                          </a:uFill>
                          <a:hlinkClick r:id="rId5" invalidUrl="" action="" tgtFrame="" tooltip="" history="1" highlightClick="0" endSnd="0"/>
                        </a:rPr>
                        <a:t>Kiemel, Greg</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Member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Apple, Inc. (Primary Rep)</a:t>
                      </a:r>
                    </a:p>
                  </a:txBody>
                  <a:tcPr marL="0" marR="0" marT="0" marB="0" anchor="ctr" anchorCtr="0" horzOverflow="overflow">
                    <a:solidFill>
                      <a:srgbClr val="E9EBF5"/>
                    </a:solidFill>
                  </a:tcPr>
                </a:tc>
              </a:tr>
              <a:tr h="280987">
                <a:tc>
                  <a:txBody>
                    <a:bodyPr/>
                    <a:lstStyle/>
                    <a:p>
                      <a:pPr algn="l">
                        <a:defRPr b="1" sz="1600" u="sng">
                          <a:latin typeface="+mn-lt"/>
                          <a:ea typeface="+mn-ea"/>
                          <a:cs typeface="+mn-cs"/>
                        </a:defRPr>
                      </a:pPr>
                      <a:r>
                        <a:rPr>
                          <a:solidFill>
                            <a:srgbClr val="0563C1"/>
                          </a:solidFill>
                          <a:uFill>
                            <a:solidFill>
                              <a:srgbClr val="0563C1"/>
                            </a:solidFill>
                          </a:uFill>
                          <a:hlinkClick r:id="rId6" invalidUrl="" action="" tgtFrame="" tooltip="" history="1" highlightClick="0" endSnd="0"/>
                        </a:rPr>
                        <a:t>Klinger, Jeff</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Member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Individual</a:t>
                      </a:r>
                    </a:p>
                  </a:txBody>
                  <a:tcPr marL="0" marR="0" marT="0" marB="0" anchor="ctr" anchorCtr="0" horzOverflow="overflow">
                    <a:solidFill>
                      <a:srgbClr val="E9EBF5"/>
                    </a:solidFill>
                  </a:tcPr>
                </a:tc>
              </a:tr>
              <a:tr h="280987">
                <a:tc>
                  <a:txBody>
                    <a:bodyPr/>
                    <a:lstStyle/>
                    <a:p>
                      <a:pPr algn="l">
                        <a:defRPr b="1" sz="1600" u="sng">
                          <a:latin typeface="+mn-lt"/>
                          <a:ea typeface="+mn-ea"/>
                          <a:cs typeface="+mn-cs"/>
                        </a:defRPr>
                      </a:pPr>
                      <a:r>
                        <a:rPr>
                          <a:solidFill>
                            <a:srgbClr val="0563C1"/>
                          </a:solidFill>
                          <a:uFill>
                            <a:solidFill>
                              <a:srgbClr val="0563C1"/>
                            </a:solidFill>
                          </a:uFill>
                          <a:hlinkClick r:id="rId7" invalidUrl="" action="" tgtFrame="" tooltip="" history="1" highlightClick="0" endSnd="0"/>
                        </a:rPr>
                        <a:t>Kramer, Doug</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Chair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Apple Inc. (Technical Expert)</a:t>
                      </a:r>
                    </a:p>
                  </a:txBody>
                  <a:tcPr marL="0" marR="0" marT="0" marB="0" anchor="ctr" anchorCtr="0" horzOverflow="overflow">
                    <a:solidFill>
                      <a:srgbClr val="E9EBF5"/>
                    </a:solidFill>
                  </a:tcPr>
                </a:tc>
              </a:tr>
              <a:tr h="280987">
                <a:tc>
                  <a:txBody>
                    <a:bodyPr/>
                    <a:lstStyle/>
                    <a:p>
                      <a:pPr algn="l">
                        <a:defRPr b="1" sz="1600" u="sng">
                          <a:latin typeface="+mn-lt"/>
                          <a:ea typeface="+mn-ea"/>
                          <a:cs typeface="+mn-cs"/>
                        </a:defRPr>
                      </a:pPr>
                      <a:r>
                        <a:rPr>
                          <a:solidFill>
                            <a:srgbClr val="0563C1"/>
                          </a:solidFill>
                          <a:uFill>
                            <a:solidFill>
                              <a:srgbClr val="0563C1"/>
                            </a:solidFill>
                          </a:uFill>
                          <a:hlinkClick r:id="rId8" invalidUrl="" action="" tgtFrame="" tooltip="" history="1" highlightClick="0" endSnd="0"/>
                        </a:rPr>
                        <a:t>Kuczynski, Victor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Member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Vican Electronics</a:t>
                      </a:r>
                    </a:p>
                  </a:txBody>
                  <a:tcPr marL="0" marR="0" marT="0" marB="0" anchor="ctr" anchorCtr="0" horzOverflow="overflow">
                    <a:solidFill>
                      <a:srgbClr val="E9EBF5"/>
                    </a:solidFill>
                  </a:tcPr>
                </a:tc>
              </a:tr>
              <a:tr h="279400">
                <a:tc>
                  <a:txBody>
                    <a:bodyPr/>
                    <a:lstStyle/>
                    <a:p>
                      <a:pPr algn="l">
                        <a:defRPr b="1" sz="1600" u="sng">
                          <a:latin typeface="+mn-lt"/>
                          <a:ea typeface="+mn-ea"/>
                          <a:cs typeface="+mn-cs"/>
                        </a:defRPr>
                      </a:pPr>
                      <a:r>
                        <a:rPr>
                          <a:solidFill>
                            <a:srgbClr val="0563C1"/>
                          </a:solidFill>
                          <a:uFill>
                            <a:solidFill>
                              <a:srgbClr val="0563C1"/>
                            </a:solidFill>
                          </a:uFill>
                          <a:hlinkClick r:id="rId9" invalidUrl="" action="" tgtFrame="" tooltip="" history="1" highlightClick="0" endSnd="0"/>
                        </a:rPr>
                        <a:t>Long, Randy</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Secretary</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ANSI National Accreditation Board (ANAB)</a:t>
                      </a:r>
                    </a:p>
                  </a:txBody>
                  <a:tcPr marL="0" marR="0" marT="0" marB="0" anchor="ctr" anchorCtr="0" horzOverflow="overflow">
                    <a:solidFill>
                      <a:srgbClr val="E9EBF5"/>
                    </a:solidFill>
                  </a:tcPr>
                </a:tc>
              </a:tr>
              <a:tr h="280987">
                <a:tc>
                  <a:txBody>
                    <a:bodyPr/>
                    <a:lstStyle/>
                    <a:p>
                      <a:pPr algn="l">
                        <a:defRPr b="1" sz="1600" u="sng">
                          <a:latin typeface="+mn-lt"/>
                          <a:ea typeface="+mn-ea"/>
                          <a:cs typeface="+mn-cs"/>
                        </a:defRPr>
                      </a:pPr>
                      <a:r>
                        <a:rPr>
                          <a:solidFill>
                            <a:srgbClr val="0563C1"/>
                          </a:solidFill>
                          <a:uFill>
                            <a:solidFill>
                              <a:srgbClr val="0563C1"/>
                            </a:solidFill>
                          </a:uFill>
                          <a:hlinkClick r:id="rId10" invalidUrl="" action="" tgtFrame="" tooltip="" history="1" highlightClick="0" endSnd="0"/>
                        </a:rPr>
                        <a:t>Marcelo, Janneth</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Member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NIST (NVLAP) Technical Expert</a:t>
                      </a:r>
                    </a:p>
                  </a:txBody>
                  <a:tcPr marL="0" marR="0" marT="0" marB="0" anchor="ctr" anchorCtr="0" horzOverflow="overflow">
                    <a:solidFill>
                      <a:srgbClr val="E9EBF5"/>
                    </a:solidFill>
                  </a:tcPr>
                </a:tc>
              </a:tr>
              <a:tr h="280987">
                <a:tc>
                  <a:txBody>
                    <a:bodyPr/>
                    <a:lstStyle/>
                    <a:p>
                      <a:pPr algn="l">
                        <a:defRPr b="1" sz="1600" u="sng">
                          <a:latin typeface="+mn-lt"/>
                          <a:ea typeface="+mn-ea"/>
                          <a:cs typeface="+mn-cs"/>
                        </a:defRPr>
                      </a:pPr>
                      <a:r>
                        <a:rPr>
                          <a:solidFill>
                            <a:srgbClr val="0563C1"/>
                          </a:solidFill>
                          <a:uFill>
                            <a:solidFill>
                              <a:srgbClr val="0563C1"/>
                            </a:solidFill>
                          </a:uFill>
                          <a:hlinkClick r:id="rId11" invalidUrl="" action="" tgtFrame="" tooltip="" history="1" highlightClick="0" endSnd="0"/>
                        </a:rPr>
                        <a:t>McConnell, Megan</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Vice Chair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A2LA</a:t>
                      </a:r>
                    </a:p>
                  </a:txBody>
                  <a:tcPr marL="0" marR="0" marT="0" marB="0" anchor="ctr" anchorCtr="0" horzOverflow="overflow">
                    <a:solidFill>
                      <a:srgbClr val="E9EBF5"/>
                    </a:solidFill>
                  </a:tcPr>
                </a:tc>
              </a:tr>
              <a:tr h="352425">
                <a:tc>
                  <a:txBody>
                    <a:bodyPr/>
                    <a:lstStyle/>
                    <a:p>
                      <a:pPr algn="l">
                        <a:defRPr b="1" sz="1600" u="sng">
                          <a:latin typeface="+mn-lt"/>
                          <a:ea typeface="+mn-ea"/>
                          <a:cs typeface="+mn-cs"/>
                        </a:defRPr>
                      </a:pPr>
                      <a:r>
                        <a:rPr>
                          <a:solidFill>
                            <a:srgbClr val="0563C1"/>
                          </a:solidFill>
                          <a:uFill>
                            <a:solidFill>
                              <a:srgbClr val="0563C1"/>
                            </a:solidFill>
                          </a:uFill>
                          <a:hlinkClick r:id="rId12" invalidUrl="" action="" tgtFrame="" tooltip="" history="1" highlightClick="0" endSnd="0"/>
                        </a:rPr>
                        <a:t>Nixon, Jason</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Member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Innovation, Science and Economic Development Canada</a:t>
                      </a:r>
                    </a:p>
                  </a:txBody>
                  <a:tcPr marL="0" marR="0" marT="0" marB="0" anchor="ctr" anchorCtr="0" horzOverflow="overflow">
                    <a:solidFill>
                      <a:srgbClr val="E9EBF5"/>
                    </a:solidFill>
                  </a:tcPr>
                </a:tc>
              </a:tr>
              <a:tr h="280987">
                <a:tc>
                  <a:txBody>
                    <a:bodyPr/>
                    <a:lstStyle/>
                    <a:p>
                      <a:pPr algn="l">
                        <a:defRPr b="1" sz="1600" u="sng">
                          <a:latin typeface="+mn-lt"/>
                          <a:ea typeface="+mn-ea"/>
                          <a:cs typeface="+mn-cs"/>
                        </a:defRPr>
                      </a:pPr>
                      <a:r>
                        <a:rPr>
                          <a:solidFill>
                            <a:srgbClr val="0563C1"/>
                          </a:solidFill>
                          <a:uFill>
                            <a:solidFill>
                              <a:srgbClr val="0563C1"/>
                            </a:solidFill>
                          </a:uFill>
                          <a:hlinkClick r:id="rId13" invalidUrl="" action="" tgtFrame="" tooltip="" history="1" highlightClick="0" endSnd="0"/>
                        </a:rPr>
                        <a:t>Potts, Nate</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Member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Keysight Technologies</a:t>
                      </a:r>
                    </a:p>
                  </a:txBody>
                  <a:tcPr marL="0" marR="0" marT="0" marB="0" anchor="ctr" anchorCtr="0" horzOverflow="overflow">
                    <a:solidFill>
                      <a:srgbClr val="E9EBF5"/>
                    </a:solidFill>
                  </a:tcPr>
                </a:tc>
              </a:tr>
              <a:tr h="279400">
                <a:tc>
                  <a:txBody>
                    <a:bodyPr/>
                    <a:lstStyle/>
                    <a:p>
                      <a:pPr algn="l">
                        <a:defRPr b="1" sz="1600" u="sng">
                          <a:latin typeface="+mn-lt"/>
                          <a:ea typeface="+mn-ea"/>
                          <a:cs typeface="+mn-cs"/>
                        </a:defRPr>
                      </a:pPr>
                      <a:r>
                        <a:rPr>
                          <a:solidFill>
                            <a:srgbClr val="0563C1"/>
                          </a:solidFill>
                          <a:uFill>
                            <a:solidFill>
                              <a:srgbClr val="0563C1"/>
                            </a:solidFill>
                          </a:uFill>
                          <a:hlinkClick r:id="rId14" invalidUrl="" action="" tgtFrame="" tooltip="" history="1" highlightClick="0" endSnd="0"/>
                        </a:rPr>
                        <a:t>Schaefer, David</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Member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Element Materials Technology</a:t>
                      </a:r>
                    </a:p>
                  </a:txBody>
                  <a:tcPr marL="0" marR="0" marT="0" marB="0" anchor="ctr" anchorCtr="0" horzOverflow="overflow">
                    <a:solidFill>
                      <a:srgbClr val="E9EBF5"/>
                    </a:solidFill>
                  </a:tcPr>
                </a:tc>
              </a:tr>
              <a:tr h="290512">
                <a:tc>
                  <a:txBody>
                    <a:bodyPr/>
                    <a:lstStyle/>
                    <a:p>
                      <a:pPr algn="l">
                        <a:defRPr b="1" sz="1600" u="sng">
                          <a:latin typeface="+mn-lt"/>
                          <a:ea typeface="+mn-ea"/>
                          <a:cs typeface="+mn-cs"/>
                        </a:defRPr>
                      </a:pPr>
                      <a:r>
                        <a:rPr>
                          <a:solidFill>
                            <a:srgbClr val="0563C1"/>
                          </a:solidFill>
                          <a:uFill>
                            <a:solidFill>
                              <a:srgbClr val="0563C1"/>
                            </a:solidFill>
                          </a:uFill>
                          <a:hlinkClick r:id="rId15" invalidUrl="" action="" tgtFrame="" tooltip="" history="1" highlightClick="0" endSnd="0"/>
                        </a:rPr>
                        <a:t>Zimmerman, Dave</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Member</a:t>
                      </a:r>
                    </a:p>
                  </a:txBody>
                  <a:tcPr marL="0" marR="0" marT="0" marB="0" anchor="ctr" anchorCtr="0" horzOverflow="overflow">
                    <a:solidFill>
                      <a:srgbClr val="E9EBF5"/>
                    </a:solidFill>
                  </a:tcPr>
                </a:tc>
                <a:tc>
                  <a:txBody>
                    <a:bodyPr/>
                    <a:lstStyle/>
                    <a:p>
                      <a:pPr algn="l">
                        <a:defRPr sz="1800"/>
                      </a:pPr>
                      <a:r>
                        <a:rPr b="1" sz="1600">
                          <a:latin typeface="+mn-lt"/>
                          <a:ea typeface="+mn-ea"/>
                          <a:cs typeface="+mn-cs"/>
                        </a:rPr>
                        <a:t>Spectrum EMC, LLC</a:t>
                      </a:r>
                    </a:p>
                  </a:txBody>
                  <a:tcPr marL="0" marR="0" marT="0" marB="0" anchor="ctr" anchorCtr="0" horzOverflow="overflow">
                    <a:solidFill>
                      <a:srgbClr val="E9EBF5"/>
                    </a:solidFill>
                  </a:tcPr>
                </a:tc>
              </a:tr>
            </a:tbl>
          </a:graphicData>
        </a:graphic>
      </p:graphicFrame>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 name="Subcommittee Scope (unchanged)"/>
          <p:cNvSpPr txBox="1"/>
          <p:nvPr>
            <p:ph type="title" idx="4294967295"/>
          </p:nvPr>
        </p:nvSpPr>
        <p:spPr>
          <a:xfrm>
            <a:off x="838200" y="1222375"/>
            <a:ext cx="10515600" cy="1325563"/>
          </a:xfrm>
          <a:prstGeom prst="rect">
            <a:avLst/>
          </a:prstGeom>
        </p:spPr>
        <p:txBody>
          <a:bodyPr>
            <a:normAutofit fontScale="100000" lnSpcReduction="0"/>
          </a:bodyPr>
          <a:lstStyle/>
          <a:p>
            <a:pPr/>
            <a:r>
              <a:t>Subcommittee Scope (unchanged)</a:t>
            </a:r>
          </a:p>
        </p:txBody>
      </p:sp>
      <p:sp>
        <p:nvSpPr>
          <p:cNvPr id="30" name="Subcommittee 6 provides guidance for C63 related conformity assessment activities. It works on topics related to accreditation. Representatives of accreditation bodies, certification bodies, laboratories, and regulators report on the status of C63 relate"/>
          <p:cNvSpPr txBox="1"/>
          <p:nvPr>
            <p:ph type="body" sz="half" idx="4294967295"/>
          </p:nvPr>
        </p:nvSpPr>
        <p:spPr>
          <a:xfrm>
            <a:off x="838200" y="2547937"/>
            <a:ext cx="10515600" cy="2751138"/>
          </a:xfrm>
          <a:prstGeom prst="rect">
            <a:avLst/>
          </a:prstGeom>
        </p:spPr>
        <p:txBody>
          <a:bodyPr>
            <a:normAutofit fontScale="100000" lnSpcReduction="0"/>
          </a:bodyPr>
          <a:lstStyle>
            <a:lvl1pPr>
              <a:defRPr i="1">
                <a:latin typeface="Arial"/>
                <a:ea typeface="Arial"/>
                <a:cs typeface="Arial"/>
                <a:sym typeface="Arial"/>
              </a:defRPr>
            </a:lvl1pPr>
          </a:lstStyle>
          <a:p>
            <a:pPr/>
            <a:r>
              <a:t>Subcommittee 6 provides guidance for C63 related conformity assessment activities. It works on topics related to accreditation. Representatives of accreditation bodies, certification bodies, laboratories, and regulators report on the status of C63 related conformity assessment activities.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 name="Subcommittee Duties"/>
          <p:cNvSpPr txBox="1"/>
          <p:nvPr>
            <p:ph type="title" idx="4294967295"/>
          </p:nvPr>
        </p:nvSpPr>
        <p:spPr>
          <a:xfrm>
            <a:off x="838200" y="1222375"/>
            <a:ext cx="10515600" cy="1325563"/>
          </a:xfrm>
          <a:prstGeom prst="rect">
            <a:avLst/>
          </a:prstGeom>
        </p:spPr>
        <p:txBody>
          <a:bodyPr>
            <a:normAutofit fontScale="100000" lnSpcReduction="0"/>
          </a:bodyPr>
          <a:lstStyle/>
          <a:p>
            <a:pPr/>
            <a:r>
              <a:t>Subcommittee Duties</a:t>
            </a:r>
          </a:p>
        </p:txBody>
      </p:sp>
      <p:sp>
        <p:nvSpPr>
          <p:cNvPr id="33" name="C63.11 - guide for Inter-lab comparison of EMC testing - Suspended…"/>
          <p:cNvSpPr txBox="1"/>
          <p:nvPr>
            <p:ph type="body" idx="4294967295"/>
          </p:nvPr>
        </p:nvSpPr>
        <p:spPr>
          <a:xfrm>
            <a:off x="838200" y="2547937"/>
            <a:ext cx="10515600" cy="3408363"/>
          </a:xfrm>
          <a:prstGeom prst="rect">
            <a:avLst/>
          </a:prstGeom>
        </p:spPr>
        <p:txBody>
          <a:bodyPr>
            <a:normAutofit fontScale="100000" lnSpcReduction="0"/>
          </a:bodyPr>
          <a:lstStyle/>
          <a:p>
            <a:pPr/>
            <a:r>
              <a:t>C63.11 - guide for Inter-lab comparison of EMC testing - Suspended</a:t>
            </a:r>
          </a:p>
          <a:p>
            <a:pPr/>
          </a:p>
          <a:p>
            <a:pPr/>
            <a:r>
              <a:t>C63.34 - guide Calibration of EMC Test Equipment</a:t>
            </a:r>
          </a:p>
          <a:p>
            <a:pPr/>
          </a:p>
          <a:p>
            <a:pPr/>
          </a:p>
          <a:p>
            <a:pPr>
              <a:buSzTx/>
              <a:buNone/>
            </a:pPr>
            <a:r>
              <a:t>Subcommittee is making no changes to the subcommittee scope, duties, or membership.</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 name="Motion to Approve: Membership, Scope and Duties"/>
          <p:cNvSpPr txBox="1"/>
          <p:nvPr/>
        </p:nvSpPr>
        <p:spPr>
          <a:xfrm>
            <a:off x="1959773" y="2862339"/>
            <a:ext cx="8272454" cy="531916"/>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100"/>
            </a:lvl1pPr>
          </a:lstStyle>
          <a:p>
            <a:pPr/>
            <a:r>
              <a:t>Motion to Approve: Membership, Scope and Duties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 name="Meeting highlights"/>
          <p:cNvSpPr txBox="1"/>
          <p:nvPr>
            <p:ph type="title" idx="4294967295"/>
          </p:nvPr>
        </p:nvSpPr>
        <p:spPr>
          <a:xfrm>
            <a:off x="838200" y="1222375"/>
            <a:ext cx="10515600" cy="1325563"/>
          </a:xfrm>
          <a:prstGeom prst="rect">
            <a:avLst/>
          </a:prstGeom>
        </p:spPr>
        <p:txBody>
          <a:bodyPr>
            <a:normAutofit fontScale="100000" lnSpcReduction="0"/>
          </a:bodyPr>
          <a:lstStyle/>
          <a:p>
            <a:pPr/>
            <a:r>
              <a:t>Meeting highlights</a:t>
            </a:r>
          </a:p>
        </p:txBody>
      </p:sp>
      <p:pic>
        <p:nvPicPr>
          <p:cNvPr id="38" name="image.png" descr="image.png"/>
          <p:cNvPicPr>
            <a:picLocks noChangeAspect="1"/>
          </p:cNvPicPr>
          <p:nvPr/>
        </p:nvPicPr>
        <p:blipFill>
          <a:blip r:embed="rId2">
            <a:extLst/>
          </a:blip>
          <a:stretch>
            <a:fillRect/>
          </a:stretch>
        </p:blipFill>
        <p:spPr>
          <a:xfrm>
            <a:off x="731837" y="2438400"/>
            <a:ext cx="10625138" cy="351790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 name="Summary  ANAB has 26 (17025), 5 (17065) CABs accredited for testing to C63 standards  A2LA - C63.4 – 325, C63.4a – 40 (footnote),  C63.5 – 18 , C63.10 – 250, C63.19 – 23, C63.26 – 184, Total C63 (325)  NVLAP – C63.4 (2014) – 61, C63.10 (2013) – 39, C63.1"/>
          <p:cNvSpPr txBox="1"/>
          <p:nvPr>
            <p:ph type="title" idx="4294967295"/>
          </p:nvPr>
        </p:nvSpPr>
        <p:spPr>
          <a:xfrm>
            <a:off x="838200" y="1565275"/>
            <a:ext cx="10515600" cy="4672013"/>
          </a:xfrm>
          <a:prstGeom prst="rect">
            <a:avLst/>
          </a:prstGeom>
        </p:spPr>
        <p:txBody>
          <a:bodyPr>
            <a:normAutofit fontScale="100000" lnSpcReduction="0"/>
          </a:bodyPr>
          <a:lstStyle/>
          <a:p>
            <a:pPr>
              <a:lnSpc>
                <a:spcPct val="100000"/>
              </a:lnSpc>
            </a:pPr>
            <a:r>
              <a:t>Summary</a:t>
            </a:r>
            <a:br/>
            <a:br/>
            <a:r>
              <a:rPr sz="2400" u="sng"/>
              <a:t>ANAB</a:t>
            </a:r>
            <a:r>
              <a:rPr sz="2400"/>
              <a:t> has 26 (17025), 5 (17065) CABs accredited for testing to C63 standards</a:t>
            </a:r>
            <a:br>
              <a:rPr sz="2400"/>
            </a:br>
            <a:br>
              <a:rPr sz="2400"/>
            </a:br>
            <a:r>
              <a:rPr sz="2400" u="sng"/>
              <a:t>A2LA</a:t>
            </a:r>
            <a:r>
              <a:rPr sz="2400"/>
              <a:t> - C63.4 – 325, C63.4a – 40 (footnote), </a:t>
            </a:r>
            <a:br>
              <a:rPr sz="2400"/>
            </a:br>
            <a:r>
              <a:rPr sz="2400"/>
              <a:t>C63.5 – 18 , C63.10 – 250, C63.19 – 23, C63.26 – 184, Total C63 (325)</a:t>
            </a:r>
            <a:br>
              <a:rPr sz="2400"/>
            </a:br>
            <a:br>
              <a:rPr sz="2400"/>
            </a:br>
            <a:r>
              <a:rPr sz="2400" u="sng"/>
              <a:t>NVLAP</a:t>
            </a:r>
            <a:r>
              <a:rPr sz="2400"/>
              <a:t> – C63.4 (2014) – 61, C63.10 (2013) – 39, C63.10 (2020) – 18, C63.17 (2013) – 14, C63.19 (2011) – 1, C63.26 (2015) – 28</a:t>
            </a:r>
            <a:br>
              <a:rPr sz="2400"/>
            </a:br>
            <a:br>
              <a:rPr sz="2400"/>
            </a:br>
            <a:r>
              <a:rPr sz="2400" u="sng"/>
              <a:t>PJLA</a:t>
            </a:r>
            <a:r>
              <a:rPr sz="2400"/>
              <a:t> – They have been invited several times and to date have expressed no interest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 name="Summary  C63.34 – The WG has finalized a new definition for “characterization” and will forward to SC2 for their review.  A 3 to 4 hour meeting will be scheduled in June to resolve the last comments after which the document will be sent to SC6 for commen"/>
          <p:cNvSpPr txBox="1"/>
          <p:nvPr>
            <p:ph type="title" idx="4294967295"/>
          </p:nvPr>
        </p:nvSpPr>
        <p:spPr>
          <a:xfrm>
            <a:off x="838200" y="1565275"/>
            <a:ext cx="10515600" cy="4672013"/>
          </a:xfrm>
          <a:prstGeom prst="rect">
            <a:avLst/>
          </a:prstGeom>
        </p:spPr>
        <p:txBody>
          <a:bodyPr>
            <a:normAutofit fontScale="100000" lnSpcReduction="0"/>
          </a:bodyPr>
          <a:lstStyle/>
          <a:p>
            <a:pPr>
              <a:lnSpc>
                <a:spcPct val="100000"/>
              </a:lnSpc>
            </a:pPr>
            <a:r>
              <a:t>Summary</a:t>
            </a:r>
            <a:br/>
            <a:br/>
            <a:r>
              <a:rPr sz="2800" u="sng"/>
              <a:t>C63.34</a:t>
            </a:r>
            <a:r>
              <a:rPr sz="2800"/>
              <a:t> – The WG has finalized a new definition for “characterization” and will forward to SC2 for their review.</a:t>
            </a:r>
            <a:br>
              <a:rPr sz="2800"/>
            </a:br>
            <a:br>
              <a:rPr sz="2800"/>
            </a:br>
            <a:r>
              <a:rPr sz="2800"/>
              <a:t>A 3 to 4 hour meeting will be scheduled in June to resolve the last comments after which the document will be sent to SC6 for comment..</a:t>
            </a:r>
            <a:br>
              <a:rPr sz="2800"/>
            </a:b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 name="Summary of action items"/>
          <p:cNvSpPr txBox="1"/>
          <p:nvPr>
            <p:ph type="title" idx="4294967295"/>
          </p:nvPr>
        </p:nvSpPr>
        <p:spPr>
          <a:xfrm>
            <a:off x="838200" y="1222375"/>
            <a:ext cx="10515600" cy="614363"/>
          </a:xfrm>
          <a:prstGeom prst="rect">
            <a:avLst/>
          </a:prstGeom>
        </p:spPr>
        <p:txBody>
          <a:bodyPr>
            <a:normAutofit fontScale="100000" lnSpcReduction="0"/>
          </a:bodyPr>
          <a:lstStyle>
            <a:lvl1pPr defTabSz="749808">
              <a:defRPr sz="3607"/>
            </a:lvl1pPr>
          </a:lstStyle>
          <a:p>
            <a:pPr/>
            <a:r>
              <a:t>Summary of action items</a:t>
            </a:r>
          </a:p>
        </p:txBody>
      </p:sp>
      <p:graphicFrame>
        <p:nvGraphicFramePr>
          <p:cNvPr id="45" name="Table 1"/>
          <p:cNvGraphicFramePr/>
          <p:nvPr/>
        </p:nvGraphicFramePr>
        <p:xfrm>
          <a:off x="898525" y="1725612"/>
          <a:ext cx="10572750" cy="442595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438275"/>
                <a:gridCol w="4754562"/>
                <a:gridCol w="1836737"/>
                <a:gridCol w="731837"/>
                <a:gridCol w="871537"/>
                <a:gridCol w="939800"/>
              </a:tblGrid>
              <a:tr h="293687">
                <a:tc gridSpan="6">
                  <a:txBody>
                    <a:bodyPr/>
                    <a:lstStyle/>
                    <a:p>
                      <a:pPr algn="ctr">
                        <a:defRPr sz="1800"/>
                      </a:pPr>
                      <a:r>
                        <a:rPr sz="1600">
                          <a:latin typeface="+mn-lt"/>
                          <a:ea typeface="+mn-ea"/>
                          <a:cs typeface="+mn-cs"/>
                        </a:rPr>
                        <a:t>Consolidated Action Items from previous meetings of SC6</a:t>
                      </a:r>
                    </a:p>
                  </a:txBody>
                  <a:tcPr marL="0" marR="0" marT="0" marB="0" anchor="ctr" anchorCtr="0" horzOverflow="overflow">
                    <a:solidFill>
                      <a:srgbClr val="E9EBF5"/>
                    </a:solidFill>
                  </a:tcPr>
                </a:tc>
                <a:tc hMerge="1">
                  <a:tcPr/>
                </a:tc>
                <a:tc hMerge="1">
                  <a:tcPr/>
                </a:tc>
                <a:tc hMerge="1">
                  <a:tcPr/>
                </a:tc>
                <a:tc hMerge="1">
                  <a:tcPr/>
                </a:tc>
                <a:tc hMerge="1">
                  <a:tcPr/>
                </a:tc>
              </a:tr>
              <a:tr h="247650">
                <a:tc>
                  <a:txBody>
                    <a:bodyPr/>
                    <a:lstStyle/>
                    <a:p>
                      <a:pPr algn="l">
                        <a:defRPr sz="1800"/>
                      </a:pPr>
                      <a:r>
                        <a:rPr sz="1600">
                          <a:latin typeface="+mn-lt"/>
                          <a:ea typeface="+mn-ea"/>
                          <a:cs typeface="+mn-cs"/>
                        </a:rPr>
                        <a:t>Action</a:t>
                      </a:r>
                    </a:p>
                  </a:txBody>
                  <a:tcPr marL="0" marR="0" marT="0" marB="0" anchor="ctr" anchorCtr="0" horzOverflow="overflow">
                    <a:solidFill>
                      <a:srgbClr val="E9EBF5"/>
                    </a:solidFill>
                  </a:tcPr>
                </a:tc>
                <a:tc rowSpan="2">
                  <a:txBody>
                    <a:bodyPr/>
                    <a:lstStyle/>
                    <a:p>
                      <a:pPr algn="l">
                        <a:defRPr sz="1800"/>
                      </a:pPr>
                      <a:r>
                        <a:rPr sz="1600">
                          <a:latin typeface="+mn-lt"/>
                          <a:ea typeface="+mn-ea"/>
                          <a:cs typeface="+mn-cs"/>
                        </a:rPr>
                        <a:t>Subject</a:t>
                      </a:r>
                    </a:p>
                  </a:txBody>
                  <a:tcPr marL="0" marR="0" marT="0" marB="0" anchor="ctr" anchorCtr="0" horzOverflow="overflow">
                    <a:solidFill>
                      <a:srgbClr val="E9EBF5"/>
                    </a:solidFill>
                  </a:tcPr>
                </a:tc>
                <a:tc rowSpan="2">
                  <a:txBody>
                    <a:bodyPr/>
                    <a:lstStyle/>
                    <a:p>
                      <a:pPr algn="l">
                        <a:defRPr sz="1800"/>
                      </a:pPr>
                      <a:r>
                        <a:rPr sz="1600">
                          <a:latin typeface="+mn-lt"/>
                          <a:ea typeface="+mn-ea"/>
                          <a:cs typeface="+mn-cs"/>
                        </a:rPr>
                        <a:t>Responsible Person(s) </a:t>
                      </a:r>
                    </a:p>
                  </a:txBody>
                  <a:tcPr marL="0" marR="0" marT="0" marB="0" anchor="ctr" anchorCtr="0" horzOverflow="overflow">
                    <a:solidFill>
                      <a:srgbClr val="E9EBF5"/>
                    </a:solidFill>
                  </a:tcPr>
                </a:tc>
                <a:tc rowSpan="2">
                  <a:txBody>
                    <a:bodyPr/>
                    <a:lstStyle/>
                    <a:p>
                      <a:pPr algn="l">
                        <a:defRPr sz="1800"/>
                      </a:pPr>
                      <a:r>
                        <a:rPr sz="1600">
                          <a:latin typeface="+mn-lt"/>
                          <a:ea typeface="+mn-ea"/>
                          <a:cs typeface="+mn-cs"/>
                        </a:rPr>
                        <a:t>Status</a:t>
                      </a:r>
                    </a:p>
                  </a:txBody>
                  <a:tcPr marL="0" marR="0" marT="0" marB="0" anchor="ctr" anchorCtr="0" horzOverflow="overflow">
                    <a:solidFill>
                      <a:srgbClr val="E9EBF5"/>
                    </a:solidFill>
                  </a:tcPr>
                </a:tc>
                <a:tc>
                  <a:txBody>
                    <a:bodyPr/>
                    <a:lstStyle/>
                    <a:p>
                      <a:pPr algn="l">
                        <a:defRPr sz="1800"/>
                      </a:pPr>
                      <a:r>
                        <a:rPr sz="1600">
                          <a:latin typeface="+mn-lt"/>
                          <a:ea typeface="+mn-ea"/>
                          <a:cs typeface="+mn-cs"/>
                        </a:rPr>
                        <a:t>Delivery</a:t>
                      </a:r>
                    </a:p>
                  </a:txBody>
                  <a:tcPr marL="0" marR="0" marT="0" marB="0" anchor="ctr" anchorCtr="0" horzOverflow="overflow">
                    <a:solidFill>
                      <a:srgbClr val="E9EBF5"/>
                    </a:solidFill>
                  </a:tcPr>
                </a:tc>
                <a:tc rowSpan="2">
                  <a:txBody>
                    <a:bodyPr/>
                    <a:lstStyle/>
                    <a:p>
                      <a:pPr algn="l">
                        <a:defRPr sz="1800"/>
                      </a:pPr>
                      <a:r>
                        <a:rPr sz="1600">
                          <a:latin typeface="+mn-lt"/>
                          <a:ea typeface="+mn-ea"/>
                          <a:cs typeface="+mn-cs"/>
                        </a:rPr>
                        <a:t>Comments</a:t>
                      </a:r>
                    </a:p>
                  </a:txBody>
                  <a:tcPr marL="0" marR="0" marT="0" marB="0" anchor="ctr" anchorCtr="0" horzOverflow="overflow">
                    <a:solidFill>
                      <a:srgbClr val="E9EBF5"/>
                    </a:solidFill>
                  </a:tcPr>
                </a:tc>
              </a:tr>
              <a:tr h="247650">
                <a:tc>
                  <a:txBody>
                    <a:bodyPr/>
                    <a:lstStyle/>
                    <a:p>
                      <a:pPr algn="l">
                        <a:defRPr sz="1800"/>
                      </a:pPr>
                      <a:r>
                        <a:rPr sz="1600">
                          <a:latin typeface="+mn-lt"/>
                          <a:ea typeface="+mn-ea"/>
                          <a:cs typeface="+mn-cs"/>
                        </a:rPr>
                        <a:t> Item #</a:t>
                      </a:r>
                    </a:p>
                  </a:txBody>
                  <a:tcPr marL="0" marR="0" marT="0" marB="0" anchor="ctr" anchorCtr="0" horzOverflow="overflow">
                    <a:solidFill>
                      <a:srgbClr val="E9EBF5"/>
                    </a:solidFill>
                  </a:tcPr>
                </a:tc>
                <a:tc vMerge="1">
                  <a:tcPr/>
                </a:tc>
                <a:tc vMerge="1">
                  <a:tcPr/>
                </a:tc>
                <a:tc vMerge="1">
                  <a:tcPr/>
                </a:tc>
                <a:tc>
                  <a:txBody>
                    <a:bodyPr/>
                    <a:lstStyle/>
                    <a:p>
                      <a:pPr algn="l">
                        <a:defRPr sz="1800"/>
                      </a:pPr>
                      <a:r>
                        <a:rPr sz="1600">
                          <a:latin typeface="+mn-lt"/>
                          <a:ea typeface="+mn-ea"/>
                          <a:cs typeface="+mn-cs"/>
                        </a:rPr>
                        <a:t>Date</a:t>
                      </a:r>
                    </a:p>
                  </a:txBody>
                  <a:tcPr marL="0" marR="0" marT="0" marB="0" anchor="ctr" anchorCtr="0" horzOverflow="overflow">
                    <a:solidFill>
                      <a:srgbClr val="E9EBF5"/>
                    </a:solidFill>
                  </a:tcPr>
                </a:tc>
                <a:tc vMerge="1">
                  <a:tcPr/>
                </a:tc>
              </a:tr>
              <a:tr h="1093787">
                <a:tc>
                  <a:txBody>
                    <a:bodyPr/>
                    <a:lstStyle/>
                    <a:p>
                      <a:pPr algn="ctr">
                        <a:defRPr sz="1800"/>
                      </a:pPr>
                      <a:r>
                        <a:rPr sz="1400">
                          <a:latin typeface="+mn-lt"/>
                          <a:ea typeface="+mn-ea"/>
                          <a:cs typeface="+mn-cs"/>
                        </a:rPr>
                        <a:t>202310-02</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ABs to formulate a method to gain assessor feedback on nonconformities appearing to be related to confusing or unclear language in standards so the information related to C63 standards can be brought to SC6 for dissemination to other Subcommittees.</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Megan M.</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Open</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 Next Meeting</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 </a:t>
                      </a:r>
                    </a:p>
                  </a:txBody>
                  <a:tcPr marL="0" marR="0" marT="0" marB="0" anchor="ctr" anchorCtr="0" horzOverflow="overflow">
                    <a:solidFill>
                      <a:srgbClr val="E9EBF5"/>
                    </a:solidFill>
                  </a:tcPr>
                </a:tc>
              </a:tr>
              <a:tr h="661987">
                <a:tc>
                  <a:txBody>
                    <a:bodyPr/>
                    <a:lstStyle/>
                    <a:p>
                      <a:pPr algn="ctr">
                        <a:defRPr sz="1800"/>
                      </a:pPr>
                      <a:r>
                        <a:rPr sz="1400">
                          <a:latin typeface="+mn-lt"/>
                          <a:ea typeface="+mn-ea"/>
                          <a:cs typeface="+mn-cs"/>
                        </a:rPr>
                        <a:t>202310-03</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SC6 chair to relay to SC1 to review wording around LISN usage and calibration due to AB feedback.</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Doug K.</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Open</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 Next Meeting</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 </a:t>
                      </a:r>
                    </a:p>
                  </a:txBody>
                  <a:tcPr marL="0" marR="0" marT="0" marB="0" anchor="ctr" anchorCtr="0" horzOverflow="overflow">
                    <a:solidFill>
                      <a:srgbClr val="E9EBF5"/>
                    </a:solidFill>
                  </a:tcPr>
                </a:tc>
              </a:tr>
              <a:tr h="441325">
                <a:tc>
                  <a:txBody>
                    <a:bodyPr/>
                    <a:lstStyle/>
                    <a:p>
                      <a:pPr algn="ctr">
                        <a:defRPr sz="1800"/>
                      </a:pPr>
                      <a:r>
                        <a:rPr sz="1400">
                          <a:latin typeface="+mn-lt"/>
                          <a:ea typeface="+mn-ea"/>
                          <a:cs typeface="+mn-cs"/>
                        </a:rPr>
                        <a:t>202405-01</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Find the old PINS for C63.11 and forward to Harry H. as a reference</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Randy L.</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 Open</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June</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 </a:t>
                      </a:r>
                    </a:p>
                  </a:txBody>
                  <a:tcPr marL="0" marR="0" marT="0" marB="0" anchor="ctr" anchorCtr="0" horzOverflow="overflow">
                    <a:solidFill>
                      <a:srgbClr val="E9EBF5"/>
                    </a:solidFill>
                  </a:tcPr>
                </a:tc>
              </a:tr>
              <a:tr h="773112">
                <a:tc>
                  <a:txBody>
                    <a:bodyPr/>
                    <a:lstStyle/>
                    <a:p>
                      <a:pPr algn="ctr">
                        <a:defRPr sz="1800"/>
                      </a:pPr>
                      <a:r>
                        <a:rPr sz="1400">
                          <a:latin typeface="+mn-lt"/>
                          <a:ea typeface="+mn-ea"/>
                          <a:cs typeface="+mn-cs"/>
                        </a:rPr>
                        <a:t>202405-02</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Investigate how many CABs SCC accredits to our standards in consideration of inviting them to participate</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Doug K.</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 Open</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June</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 </a:t>
                      </a:r>
                    </a:p>
                  </a:txBody>
                  <a:tcPr marL="0" marR="0" marT="0" marB="0" anchor="ctr" anchorCtr="0" horzOverflow="overflow">
                    <a:solidFill>
                      <a:srgbClr val="E9EBF5"/>
                    </a:solidFill>
                  </a:tcPr>
                </a:tc>
              </a:tr>
              <a:tr h="666750">
                <a:tc>
                  <a:txBody>
                    <a:bodyPr/>
                    <a:lstStyle/>
                    <a:p>
                      <a:pPr algn="ctr">
                        <a:defRPr sz="1800"/>
                      </a:pPr>
                      <a:r>
                        <a:rPr sz="1400">
                          <a:latin typeface="+mn-lt"/>
                          <a:ea typeface="+mn-ea"/>
                          <a:cs typeface="+mn-cs"/>
                        </a:rPr>
                        <a:t>202405-03</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Send the new C63.34 definition for “characterization” to SC2 for their review.</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Randy L.</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 Open</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June</a:t>
                      </a:r>
                    </a:p>
                  </a:txBody>
                  <a:tcPr marL="0" marR="0" marT="0" marB="0" anchor="ctr" anchorCtr="0" horzOverflow="overflow">
                    <a:solidFill>
                      <a:srgbClr val="E9EBF5"/>
                    </a:solidFill>
                  </a:tcPr>
                </a:tc>
                <a:tc>
                  <a:txBody>
                    <a:bodyPr/>
                    <a:lstStyle/>
                    <a:p>
                      <a:pPr algn="l">
                        <a:defRPr sz="1800"/>
                      </a:pPr>
                      <a:r>
                        <a:rPr sz="1400">
                          <a:latin typeface="+mn-lt"/>
                          <a:ea typeface="+mn-ea"/>
                          <a:cs typeface="+mn-cs"/>
                        </a:rPr>
                        <a:t> </a:t>
                      </a:r>
                    </a:p>
                  </a:txBody>
                  <a:tcPr marL="0" marR="0" marT="0" marB="0" anchor="ctr" anchorCtr="0" horzOverflow="overflow">
                    <a:solidFill>
                      <a:srgbClr val="E9EBF5"/>
                    </a:solidFill>
                  </a:tcPr>
                </a:tc>
              </a:tr>
            </a:tbl>
          </a:graphicData>
        </a:graphic>
      </p:graphicFrame>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