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handoutMasterIdLst>
    <p:handoutMasterId r:id="rId14"/>
  </p:handoutMasterIdLst>
  <p:sldIdLst>
    <p:sldId id="303" r:id="rId5"/>
    <p:sldId id="336" r:id="rId6"/>
    <p:sldId id="337" r:id="rId7"/>
    <p:sldId id="305" r:id="rId8"/>
    <p:sldId id="307" r:id="rId9"/>
    <p:sldId id="323" r:id="rId10"/>
    <p:sldId id="325" r:id="rId11"/>
    <p:sldId id="329" r:id="rId12"/>
  </p:sldIdLst>
  <p:sldSz cx="9144000" cy="6858000" type="screen4x3"/>
  <p:notesSz cx="6858000" cy="9144000"/>
  <p:defaultTextStyle>
    <a:defPPr>
      <a:defRPr lang="en-US"/>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12286D-428C-E7EF-EB1A-901851546FE5}" name="Michael Duncanson" initials="MD" userId="S::Michael.Duncanson@validatek.com::e41aa72b-9c63-42f5-b7a6-732f12f8845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hristopher Dilay" initials="C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8713" autoAdjust="0"/>
  </p:normalViewPr>
  <p:slideViewPr>
    <p:cSldViewPr>
      <p:cViewPr varScale="1">
        <p:scale>
          <a:sx n="107" d="100"/>
          <a:sy n="107" d="100"/>
        </p:scale>
        <p:origin x="1734"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89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35843" name="Rectangle 3"/>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a:p>
        </p:txBody>
      </p:sp>
      <p:sp>
        <p:nvSpPr>
          <p:cNvPr id="35844" name="Rectangle 4"/>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1F0D59B4-25B6-4524-B700-83E73E55EC8A}" type="slidenum">
              <a:rPr lang="en-US"/>
              <a:pPr>
                <a:defRPr/>
              </a:pPr>
              <a:t>‹#›</a:t>
            </a:fld>
            <a:endParaRPr lang="en-US" dirty="0"/>
          </a:p>
        </p:txBody>
      </p:sp>
    </p:spTree>
    <p:extLst>
      <p:ext uri="{BB962C8B-B14F-4D97-AF65-F5344CB8AC3E}">
        <p14:creationId xmlns:p14="http://schemas.microsoft.com/office/powerpoint/2010/main" val="1613331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8BF95733-B5E4-44CD-867F-87F59266BBA4}" type="slidenum">
              <a:rPr lang="en-US"/>
              <a:pPr>
                <a:defRPr/>
              </a:pPr>
              <a:t>‹#›</a:t>
            </a:fld>
            <a:endParaRPr lang="en-US" dirty="0"/>
          </a:p>
        </p:txBody>
      </p:sp>
    </p:spTree>
    <p:extLst>
      <p:ext uri="{BB962C8B-B14F-4D97-AF65-F5344CB8AC3E}">
        <p14:creationId xmlns:p14="http://schemas.microsoft.com/office/powerpoint/2010/main" val="3448899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1</a:t>
            </a:fld>
            <a:endParaRPr lang="en-US" dirty="0"/>
          </a:p>
        </p:txBody>
      </p:sp>
    </p:spTree>
    <p:extLst>
      <p:ext uri="{BB962C8B-B14F-4D97-AF65-F5344CB8AC3E}">
        <p14:creationId xmlns:p14="http://schemas.microsoft.com/office/powerpoint/2010/main" val="220902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2</a:t>
            </a:fld>
            <a:endParaRPr lang="en-US" dirty="0"/>
          </a:p>
        </p:txBody>
      </p:sp>
    </p:spTree>
    <p:extLst>
      <p:ext uri="{BB962C8B-B14F-4D97-AF65-F5344CB8AC3E}">
        <p14:creationId xmlns:p14="http://schemas.microsoft.com/office/powerpoint/2010/main" val="904881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duties were deleted:</a:t>
            </a:r>
          </a:p>
          <a:p>
            <a:r>
              <a:rPr lang="en-US" dirty="0"/>
              <a:t>“The subcommittee will maintain ANSI C63.14, "American National Standard, Dictionary of Electromagnetic Compatibility (EMC) including Electromagnetic Environmental Effects (E3)" and ANSI C63.28, "American National Standard, Guide for Best Practices for EMC".</a:t>
            </a:r>
          </a:p>
          <a:p>
            <a:endParaRPr lang="en-US" dirty="0"/>
          </a:p>
          <a:p>
            <a:r>
              <a:rPr lang="en-US" dirty="0"/>
              <a:t>Duties will be added to the public SC2 webpage.</a:t>
            </a:r>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3</a:t>
            </a:fld>
            <a:endParaRPr lang="en-US" dirty="0"/>
          </a:p>
        </p:txBody>
      </p:sp>
    </p:spTree>
    <p:extLst>
      <p:ext uri="{BB962C8B-B14F-4D97-AF65-F5344CB8AC3E}">
        <p14:creationId xmlns:p14="http://schemas.microsoft.com/office/powerpoint/2010/main" val="1384969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Bob Hofmann was removed.  Bob DeLisi was added as the presiding SC4 Chair.</a:t>
            </a:r>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4</a:t>
            </a:fld>
            <a:endParaRPr lang="en-US" dirty="0"/>
          </a:p>
        </p:txBody>
      </p:sp>
    </p:spTree>
    <p:extLst>
      <p:ext uri="{BB962C8B-B14F-4D97-AF65-F5344CB8AC3E}">
        <p14:creationId xmlns:p14="http://schemas.microsoft.com/office/powerpoint/2010/main" val="799186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5</a:t>
            </a:fld>
            <a:endParaRPr lang="en-US" dirty="0"/>
          </a:p>
        </p:txBody>
      </p:sp>
    </p:spTree>
    <p:extLst>
      <p:ext uri="{BB962C8B-B14F-4D97-AF65-F5344CB8AC3E}">
        <p14:creationId xmlns:p14="http://schemas.microsoft.com/office/powerpoint/2010/main" val="2970458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6</a:t>
            </a:fld>
            <a:endParaRPr lang="en-US" dirty="0"/>
          </a:p>
        </p:txBody>
      </p:sp>
    </p:spTree>
    <p:extLst>
      <p:ext uri="{BB962C8B-B14F-4D97-AF65-F5344CB8AC3E}">
        <p14:creationId xmlns:p14="http://schemas.microsoft.com/office/powerpoint/2010/main" val="1276737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7</a:t>
            </a:fld>
            <a:endParaRPr lang="en-US" dirty="0"/>
          </a:p>
        </p:txBody>
      </p:sp>
    </p:spTree>
    <p:extLst>
      <p:ext uri="{BB962C8B-B14F-4D97-AF65-F5344CB8AC3E}">
        <p14:creationId xmlns:p14="http://schemas.microsoft.com/office/powerpoint/2010/main" val="4031636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BF95733-B5E4-44CD-867F-87F59266BBA4}" type="slidenum">
              <a:rPr lang="en-US" smtClean="0"/>
              <a:pPr>
                <a:defRPr/>
              </a:pPr>
              <a:t>8</a:t>
            </a:fld>
            <a:endParaRPr lang="en-US" dirty="0"/>
          </a:p>
        </p:txBody>
      </p:sp>
    </p:spTree>
    <p:extLst>
      <p:ext uri="{BB962C8B-B14F-4D97-AF65-F5344CB8AC3E}">
        <p14:creationId xmlns:p14="http://schemas.microsoft.com/office/powerpoint/2010/main" val="334023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39D017-110A-4820-8A0C-684313FF0A34}" type="slidenum">
              <a:rPr lang="en-US"/>
              <a:pPr>
                <a:defRPr/>
              </a:pPr>
              <a:t>‹#›</a:t>
            </a:fld>
            <a:endParaRPr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96A8F-98B7-49BD-AB10-85822D47A8BF}" type="slidenum">
              <a:rPr lang="en-US"/>
              <a:pPr>
                <a:defRPr/>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D1CEF8-00E3-48BE-910E-26C925F25C61}" type="slidenum">
              <a:rPr lang="en-US"/>
              <a:pPr>
                <a:defRPr/>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3756AC4-261B-4142-B0F7-6DD920A54D10}" type="slidenum">
              <a:rPr lang="en-US"/>
              <a:pPr>
                <a:defRPr/>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D70CDCA-1081-4795-904D-61590825F259}" type="slidenum">
              <a:rPr lang="en-US"/>
              <a:pPr>
                <a:defRPr/>
              </a:pPr>
              <a:t>‹#›</a:t>
            </a:fld>
            <a:endParaRPr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814DE2-52FB-49D5-A8FE-ED0E5C19FCC7}" type="slidenum">
              <a:rPr lang="en-US"/>
              <a:pPr>
                <a:defRPr/>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867AD64-A0D5-4FC1-8680-62881860C8AE}" type="slidenum">
              <a:rPr lang="en-US"/>
              <a:pPr>
                <a:defRPr/>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9FF7E74-EED5-4948-A303-8EC9C142C75D}" type="slidenum">
              <a:rPr lang="en-US"/>
              <a:pPr>
                <a:defRPr/>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AA6128B-9C40-46B4-9483-96B6E2CCF926}" type="slidenum">
              <a:rPr lang="en-US"/>
              <a:pPr>
                <a:defRPr/>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0A2D8D-E0CA-418E-8C3B-657A0DFF2689}" type="slidenum">
              <a:rPr lang="en-US"/>
              <a:pPr>
                <a:defRPr/>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4 October 2012</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FA92575-D794-4674-A3BC-5D1083719143}" type="slidenum">
              <a:rPr lang="en-US"/>
              <a:pPr>
                <a:defRPr/>
              </a:pPr>
              <a:t>‹#›</a:t>
            </a:fld>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b="0"/>
            </a:lvl1pPr>
          </a:lstStyle>
          <a:p>
            <a:pPr>
              <a:defRPr/>
            </a:pPr>
            <a:r>
              <a:rPr lang="en-US" dirty="0"/>
              <a:t>4 October 2012</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80D0FCCD-3B34-47C5-A37C-394AFBC79D0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a:ln>
            <a:miter lim="800000"/>
            <a:headEnd/>
            <a:tailEnd/>
          </a:ln>
        </p:spPr>
        <p:txBody>
          <a:bodyPr/>
          <a:lstStyle/>
          <a:p>
            <a:fld id="{4A44AA4B-4BB9-456C-A72B-8BA0D05B1EE7}" type="slidenum">
              <a:rPr lang="en-US" smtClean="0"/>
              <a:pPr/>
              <a:t>1</a:t>
            </a:fld>
            <a:endParaRPr lang="en-US" dirty="0"/>
          </a:p>
        </p:txBody>
      </p:sp>
      <p:sp>
        <p:nvSpPr>
          <p:cNvPr id="2051" name="Rectangle 2"/>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2052" name="Picture 4"/>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2053" name="Text Box 6"/>
          <p:cNvSpPr txBox="1">
            <a:spLocks noChangeArrowheads="1"/>
          </p:cNvSpPr>
          <p:nvPr/>
        </p:nvSpPr>
        <p:spPr bwMode="auto">
          <a:xfrm>
            <a:off x="533400" y="1981200"/>
            <a:ext cx="8534400" cy="1938992"/>
          </a:xfrm>
          <a:prstGeom prst="rect">
            <a:avLst/>
          </a:prstGeom>
          <a:noFill/>
          <a:ln w="9525">
            <a:noFill/>
            <a:miter lim="800000"/>
            <a:headEnd/>
            <a:tailEnd/>
          </a:ln>
        </p:spPr>
        <p:txBody>
          <a:bodyPr>
            <a:spAutoFit/>
          </a:bodyPr>
          <a:lstStyle/>
          <a:p>
            <a:pPr algn="ctr"/>
            <a:r>
              <a:rPr lang="en-US" sz="4000" dirty="0"/>
              <a:t>ANSC C63</a:t>
            </a:r>
            <a:r>
              <a:rPr lang="en-US" sz="4000" baseline="30000" dirty="0"/>
              <a:t>®</a:t>
            </a:r>
            <a:r>
              <a:rPr lang="en-US" sz="4000" dirty="0"/>
              <a:t> Committee on EMC </a:t>
            </a:r>
          </a:p>
          <a:p>
            <a:pPr algn="ctr"/>
            <a:r>
              <a:rPr lang="en-US" sz="4000" dirty="0"/>
              <a:t>SC2: E3 Terminology, Definitions, and Best Practices</a:t>
            </a:r>
            <a:endParaRPr lang="en-US" sz="4000" dirty="0">
              <a:solidFill>
                <a:srgbClr val="FF0000"/>
              </a:solidFill>
            </a:endParaRPr>
          </a:p>
        </p:txBody>
      </p:sp>
      <p:sp>
        <p:nvSpPr>
          <p:cNvPr id="2054" name="Text Box 7"/>
          <p:cNvSpPr txBox="1">
            <a:spLocks noChangeArrowheads="1"/>
          </p:cNvSpPr>
          <p:nvPr/>
        </p:nvSpPr>
        <p:spPr bwMode="auto">
          <a:xfrm>
            <a:off x="-15536" y="4191000"/>
            <a:ext cx="9144000" cy="1261884"/>
          </a:xfrm>
          <a:prstGeom prst="rect">
            <a:avLst/>
          </a:prstGeom>
          <a:noFill/>
          <a:ln w="9525">
            <a:noFill/>
            <a:miter lim="800000"/>
            <a:headEnd/>
            <a:tailEnd/>
          </a:ln>
        </p:spPr>
        <p:txBody>
          <a:bodyPr>
            <a:spAutoFit/>
          </a:bodyPr>
          <a:lstStyle/>
          <a:p>
            <a:pPr algn="ctr"/>
            <a:r>
              <a:rPr lang="en-US" sz="2800" dirty="0"/>
              <a:t>Marcus Shellman</a:t>
            </a:r>
          </a:p>
          <a:p>
            <a:pPr algn="ctr"/>
            <a:r>
              <a:rPr lang="en-US" sz="2400" dirty="0"/>
              <a:t>SC2 Chair</a:t>
            </a:r>
          </a:p>
          <a:p>
            <a:pPr algn="ctr"/>
            <a:r>
              <a:rPr lang="en-US" sz="2400" dirty="0"/>
              <a:t>17 May 2024</a:t>
            </a:r>
          </a:p>
        </p:txBody>
      </p:sp>
      <p:sp>
        <p:nvSpPr>
          <p:cNvPr id="2055" name="Line 8"/>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a:ln>
            <a:miter lim="800000"/>
            <a:headEnd/>
            <a:tailEnd/>
          </a:ln>
        </p:spPr>
        <p:txBody>
          <a:bodyPr/>
          <a:lstStyle/>
          <a:p>
            <a:fld id="{CCBA5A23-19A3-4991-A6EC-FA14736FAA42}" type="slidenum">
              <a:rPr lang="en-US" smtClean="0"/>
              <a:pPr/>
              <a:t>2</a:t>
            </a:fld>
            <a:endParaRPr lang="en-US" dirty="0"/>
          </a:p>
        </p:txBody>
      </p:sp>
      <p:sp>
        <p:nvSpPr>
          <p:cNvPr id="8195" name="Rectangle 2"/>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8196" name="Picture 3"/>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8197" name="Text Box 4"/>
          <p:cNvSpPr txBox="1">
            <a:spLocks noChangeArrowheads="1"/>
          </p:cNvSpPr>
          <p:nvPr/>
        </p:nvSpPr>
        <p:spPr bwMode="auto">
          <a:xfrm>
            <a:off x="0" y="1309688"/>
            <a:ext cx="9144000" cy="519112"/>
          </a:xfrm>
          <a:prstGeom prst="rect">
            <a:avLst/>
          </a:prstGeom>
          <a:noFill/>
          <a:ln w="9525">
            <a:noFill/>
            <a:miter lim="800000"/>
            <a:headEnd/>
            <a:tailEnd/>
          </a:ln>
        </p:spPr>
        <p:txBody>
          <a:bodyPr>
            <a:spAutoFit/>
          </a:bodyPr>
          <a:lstStyle/>
          <a:p>
            <a:pPr algn="ctr">
              <a:spcBef>
                <a:spcPct val="50000"/>
              </a:spcBef>
            </a:pPr>
            <a:r>
              <a:rPr lang="en-US" sz="2800" dirty="0"/>
              <a:t>SC2 Officers</a:t>
            </a:r>
          </a:p>
        </p:txBody>
      </p:sp>
      <p:sp>
        <p:nvSpPr>
          <p:cNvPr id="8198" name="Line 5"/>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8199" name="Text Box 6"/>
          <p:cNvSpPr txBox="1">
            <a:spLocks noChangeArrowheads="1"/>
          </p:cNvSpPr>
          <p:nvPr/>
        </p:nvSpPr>
        <p:spPr bwMode="auto">
          <a:xfrm>
            <a:off x="381000" y="1938337"/>
            <a:ext cx="8534400" cy="3970318"/>
          </a:xfrm>
          <a:prstGeom prst="rect">
            <a:avLst/>
          </a:prstGeom>
          <a:noFill/>
          <a:ln w="9525">
            <a:noFill/>
            <a:miter lim="800000"/>
            <a:headEnd/>
            <a:tailEnd/>
          </a:ln>
        </p:spPr>
        <p:txBody>
          <a:bodyPr>
            <a:spAutoFit/>
          </a:bodyPr>
          <a:lstStyle/>
          <a:p>
            <a:pPr marL="342900" indent="-342900">
              <a:spcBef>
                <a:spcPct val="50000"/>
              </a:spcBef>
              <a:buFont typeface="Arial" charset="0"/>
              <a:buChar char="•"/>
            </a:pPr>
            <a:r>
              <a:rPr lang="en-US" sz="2400" dirty="0"/>
              <a:t>The present Chairman and Secretary are within their respective terms of office.  Vice Chairman position is vacant.  No elections are required.</a:t>
            </a:r>
          </a:p>
          <a:p>
            <a:pPr>
              <a:spcBef>
                <a:spcPct val="50000"/>
              </a:spcBef>
            </a:pPr>
            <a:endParaRPr lang="en-US" sz="2400" dirty="0"/>
          </a:p>
          <a:p>
            <a:pPr marL="342900" indent="-342900">
              <a:spcBef>
                <a:spcPct val="50000"/>
              </a:spcBef>
              <a:buFont typeface="Arial" charset="0"/>
              <a:buChar char="•"/>
            </a:pPr>
            <a:r>
              <a:rPr lang="en-US" sz="2400" dirty="0"/>
              <a:t>Current officers and term expiration dates.</a:t>
            </a:r>
          </a:p>
          <a:p>
            <a:pPr marL="800100" lvl="1" indent="-342900">
              <a:spcBef>
                <a:spcPct val="50000"/>
              </a:spcBef>
              <a:buFont typeface="Arial" panose="020B0604020202020204" pitchFamily="34" charset="0"/>
              <a:buChar char="–"/>
            </a:pPr>
            <a:r>
              <a:rPr lang="en-US" sz="2400" dirty="0">
                <a:highlight>
                  <a:srgbClr val="FFFF00"/>
                </a:highlight>
              </a:rPr>
              <a:t>Marcus Shellman, SC2 Chairman (12/31/2026)</a:t>
            </a:r>
          </a:p>
          <a:p>
            <a:pPr marL="800100" lvl="1" indent="-342900">
              <a:spcBef>
                <a:spcPct val="50000"/>
              </a:spcBef>
              <a:buFont typeface="Arial" panose="020B0604020202020204" pitchFamily="34" charset="0"/>
              <a:buChar char="–"/>
            </a:pPr>
            <a:r>
              <a:rPr lang="en-US" sz="2400" dirty="0"/>
              <a:t>Vacant, SC2 Vice Chairman (TBD)</a:t>
            </a:r>
          </a:p>
          <a:p>
            <a:pPr marL="800100" lvl="1" indent="-342900">
              <a:spcBef>
                <a:spcPct val="50000"/>
              </a:spcBef>
              <a:buFont typeface="Arial" panose="020B0604020202020204" pitchFamily="34" charset="0"/>
              <a:buChar char="–"/>
            </a:pPr>
            <a:r>
              <a:rPr lang="en-US" sz="2400" dirty="0">
                <a:highlight>
                  <a:srgbClr val="FFFF00"/>
                </a:highlight>
              </a:rPr>
              <a:t>Michael Duncanson, SC2 Secretary (12/31/2026)</a:t>
            </a:r>
          </a:p>
        </p:txBody>
      </p:sp>
    </p:spTree>
    <p:extLst>
      <p:ext uri="{BB962C8B-B14F-4D97-AF65-F5344CB8AC3E}">
        <p14:creationId xmlns:p14="http://schemas.microsoft.com/office/powerpoint/2010/main" val="953922486"/>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a:noFill/>
          <a:ln>
            <a:miter lim="800000"/>
            <a:headEnd/>
            <a:tailEnd/>
          </a:ln>
        </p:spPr>
        <p:txBody>
          <a:bodyPr/>
          <a:lstStyle/>
          <a:p>
            <a:fld id="{CECA29DB-9633-4E97-86D7-D81EBD8D940F}" type="slidenum">
              <a:rPr lang="en-US" smtClean="0"/>
              <a:pPr/>
              <a:t>3</a:t>
            </a:fld>
            <a:endParaRPr lang="en-US" dirty="0"/>
          </a:p>
        </p:txBody>
      </p:sp>
      <p:sp>
        <p:nvSpPr>
          <p:cNvPr id="3075" name="Rectangle 457"/>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3076" name="Picture 459"/>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3077" name="Text Box 463"/>
          <p:cNvSpPr txBox="1">
            <a:spLocks noChangeArrowheads="1"/>
          </p:cNvSpPr>
          <p:nvPr/>
        </p:nvSpPr>
        <p:spPr bwMode="auto">
          <a:xfrm>
            <a:off x="-304800" y="1219200"/>
            <a:ext cx="9144000" cy="523875"/>
          </a:xfrm>
          <a:prstGeom prst="rect">
            <a:avLst/>
          </a:prstGeom>
          <a:noFill/>
          <a:ln w="9525">
            <a:noFill/>
            <a:miter lim="800000"/>
            <a:headEnd/>
            <a:tailEnd/>
          </a:ln>
        </p:spPr>
        <p:txBody>
          <a:bodyPr>
            <a:spAutoFit/>
          </a:bodyPr>
          <a:lstStyle/>
          <a:p>
            <a:pPr algn="ctr">
              <a:spcBef>
                <a:spcPct val="50000"/>
              </a:spcBef>
            </a:pPr>
            <a:r>
              <a:rPr lang="en-US" sz="2800" dirty="0"/>
              <a:t>SC2 Scope</a:t>
            </a:r>
          </a:p>
        </p:txBody>
      </p:sp>
      <p:sp>
        <p:nvSpPr>
          <p:cNvPr id="3078" name="Line 464"/>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3079" name="Text Box 465"/>
          <p:cNvSpPr txBox="1">
            <a:spLocks noChangeArrowheads="1"/>
          </p:cNvSpPr>
          <p:nvPr/>
        </p:nvSpPr>
        <p:spPr bwMode="auto">
          <a:xfrm>
            <a:off x="457200" y="1828800"/>
            <a:ext cx="8458200" cy="4524315"/>
          </a:xfrm>
          <a:prstGeom prst="rect">
            <a:avLst/>
          </a:prstGeom>
          <a:noFill/>
          <a:ln>
            <a:noFill/>
          </a:ln>
          <a:effectLst/>
        </p:spPr>
        <p:txBody>
          <a:bodyPr wrap="square">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r>
              <a:rPr lang="en-US" sz="2000" b="0" dirty="0"/>
              <a:t>Subcommittee 2 (SC2) is responsible for developing and maintaining electromagnetic environmental effects (E3) definitions and terminology for C63® publications, and harmonizing usage with federal government, national, and international standardization bodies.  SC2 is also responsible for developing best practices for stakeholder’s application of C63® standards during product design, development, test, and installation to optimize electromagnetic compatibility (EMC). </a:t>
            </a:r>
          </a:p>
          <a:p>
            <a:endParaRPr lang="en-US" sz="2000" b="0" strike="sngStrike" dirty="0"/>
          </a:p>
          <a:p>
            <a:pPr algn="ctr"/>
            <a:r>
              <a:rPr lang="en-US" sz="2800" dirty="0"/>
              <a:t>Duties</a:t>
            </a:r>
            <a:endParaRPr lang="en-US" sz="2800" b="0" dirty="0"/>
          </a:p>
          <a:p>
            <a:pPr marL="457200" indent="-457200">
              <a:buAutoNum type="arabicParenBoth"/>
            </a:pPr>
            <a:r>
              <a:rPr lang="en-US" sz="2000" b="0" dirty="0"/>
              <a:t>ANSC C63.14, "American National Standard, Dictionary of Electromagnetic Compatibility (EMC) including Electromagnetic Environmental Effects (E3)“</a:t>
            </a:r>
          </a:p>
          <a:p>
            <a:pPr marL="457200" indent="-457200">
              <a:buAutoNum type="arabicParenBoth"/>
            </a:pPr>
            <a:r>
              <a:rPr lang="en-US" sz="2000" b="0" dirty="0"/>
              <a:t>ANSC C63.28, "American National Standard, Guide for Best Practices for EMC".</a:t>
            </a:r>
          </a:p>
        </p:txBody>
      </p:sp>
    </p:spTree>
    <p:extLst>
      <p:ext uri="{BB962C8B-B14F-4D97-AF65-F5344CB8AC3E}">
        <p14:creationId xmlns:p14="http://schemas.microsoft.com/office/powerpoint/2010/main" val="223651622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miter lim="800000"/>
            <a:headEnd/>
            <a:tailEnd/>
          </a:ln>
        </p:spPr>
        <p:txBody>
          <a:bodyPr/>
          <a:lstStyle/>
          <a:p>
            <a:fld id="{EC5FC567-8C1E-418F-B6AE-88C4FD23719B}" type="slidenum">
              <a:rPr lang="en-US" smtClean="0"/>
              <a:pPr/>
              <a:t>4</a:t>
            </a:fld>
            <a:endParaRPr lang="en-US" dirty="0"/>
          </a:p>
        </p:txBody>
      </p:sp>
      <p:sp>
        <p:nvSpPr>
          <p:cNvPr id="9219" name="Rectangle 2"/>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9220" name="Picture 4"/>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9221" name="Text Box 7"/>
          <p:cNvSpPr txBox="1">
            <a:spLocks noChangeArrowheads="1"/>
          </p:cNvSpPr>
          <p:nvPr/>
        </p:nvSpPr>
        <p:spPr bwMode="auto">
          <a:xfrm>
            <a:off x="0" y="1219200"/>
            <a:ext cx="9144000" cy="519112"/>
          </a:xfrm>
          <a:prstGeom prst="rect">
            <a:avLst/>
          </a:prstGeom>
          <a:noFill/>
          <a:ln w="9525">
            <a:noFill/>
            <a:miter lim="800000"/>
            <a:headEnd/>
            <a:tailEnd/>
          </a:ln>
        </p:spPr>
        <p:txBody>
          <a:bodyPr>
            <a:spAutoFit/>
          </a:bodyPr>
          <a:lstStyle/>
          <a:p>
            <a:pPr algn="ctr">
              <a:spcBef>
                <a:spcPct val="50000"/>
              </a:spcBef>
            </a:pPr>
            <a:r>
              <a:rPr lang="en-US" sz="2800" dirty="0"/>
              <a:t>SC2 Approved Membership Roster</a:t>
            </a:r>
          </a:p>
        </p:txBody>
      </p:sp>
      <p:sp>
        <p:nvSpPr>
          <p:cNvPr id="9222" name="Line 8"/>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graphicFrame>
        <p:nvGraphicFramePr>
          <p:cNvPr id="4" name="Table 3">
            <a:extLst>
              <a:ext uri="{FF2B5EF4-FFF2-40B4-BE49-F238E27FC236}">
                <a16:creationId xmlns:a16="http://schemas.microsoft.com/office/drawing/2014/main" id="{462116C6-3080-49C3-A476-FE04245EC262}"/>
              </a:ext>
            </a:extLst>
          </p:cNvPr>
          <p:cNvGraphicFramePr>
            <a:graphicFrameLocks noGrp="1"/>
          </p:cNvGraphicFramePr>
          <p:nvPr>
            <p:extLst>
              <p:ext uri="{D42A27DB-BD31-4B8C-83A1-F6EECF244321}">
                <p14:modId xmlns:p14="http://schemas.microsoft.com/office/powerpoint/2010/main" val="303520690"/>
              </p:ext>
            </p:extLst>
          </p:nvPr>
        </p:nvGraphicFramePr>
        <p:xfrm>
          <a:off x="609600" y="1752600"/>
          <a:ext cx="7849481" cy="4571604"/>
        </p:xfrm>
        <a:graphic>
          <a:graphicData uri="http://schemas.openxmlformats.org/drawingml/2006/table">
            <a:tbl>
              <a:tblPr firstRow="1" firstCol="1" bandRow="1" bandCol="1">
                <a:tableStyleId>{5C22544A-7EE6-4342-B048-85BDC9FD1C3A}</a:tableStyleId>
              </a:tblPr>
              <a:tblGrid>
                <a:gridCol w="1848485">
                  <a:extLst>
                    <a:ext uri="{9D8B030D-6E8A-4147-A177-3AD203B41FA5}">
                      <a16:colId xmlns:a16="http://schemas.microsoft.com/office/drawing/2014/main" val="447048711"/>
                    </a:ext>
                  </a:extLst>
                </a:gridCol>
                <a:gridCol w="2675284">
                  <a:extLst>
                    <a:ext uri="{9D8B030D-6E8A-4147-A177-3AD203B41FA5}">
                      <a16:colId xmlns:a16="http://schemas.microsoft.com/office/drawing/2014/main" val="1471350692"/>
                    </a:ext>
                  </a:extLst>
                </a:gridCol>
                <a:gridCol w="3325712">
                  <a:extLst>
                    <a:ext uri="{9D8B030D-6E8A-4147-A177-3AD203B41FA5}">
                      <a16:colId xmlns:a16="http://schemas.microsoft.com/office/drawing/2014/main" val="1160521235"/>
                    </a:ext>
                  </a:extLst>
                </a:gridCol>
              </a:tblGrid>
              <a:tr h="457600">
                <a:tc>
                  <a:txBody>
                    <a:bodyPr/>
                    <a:lstStyle/>
                    <a:p>
                      <a:pPr marL="0" marR="0">
                        <a:spcBef>
                          <a:spcPts val="0"/>
                        </a:spcBef>
                        <a:spcAft>
                          <a:spcPts val="0"/>
                        </a:spcAft>
                      </a:pPr>
                      <a:r>
                        <a:rPr lang="en-US" sz="1400" b="1" kern="50" dirty="0">
                          <a:solidFill>
                            <a:schemeClr val="tx1"/>
                          </a:solidFill>
                          <a:effectLst/>
                        </a:rPr>
                        <a:t>Name</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Role in SC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Affiliation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048215088"/>
                  </a:ext>
                </a:extLst>
              </a:tr>
              <a:tr h="380600">
                <a:tc>
                  <a:txBody>
                    <a:bodyPr/>
                    <a:lstStyle/>
                    <a:p>
                      <a:pPr marL="0" marR="0">
                        <a:spcBef>
                          <a:spcPts val="0"/>
                        </a:spcBef>
                        <a:spcAft>
                          <a:spcPts val="0"/>
                        </a:spcAft>
                        <a:tabLst>
                          <a:tab pos="2014220" algn="r"/>
                        </a:tabLst>
                      </a:pPr>
                      <a:r>
                        <a:rPr lang="en-US" sz="1400" b="1" kern="50" dirty="0">
                          <a:solidFill>
                            <a:schemeClr val="tx1"/>
                          </a:solidFill>
                          <a:effectLst/>
                        </a:rPr>
                        <a:t>Marcus Shellman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2</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DoD-Joint Spectrum Center (JSC)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103948490"/>
                  </a:ext>
                </a:extLst>
              </a:tr>
              <a:tr h="311117">
                <a:tc>
                  <a:txBody>
                    <a:bodyPr/>
                    <a:lstStyle/>
                    <a:p>
                      <a:pPr marL="0" marR="0">
                        <a:spcBef>
                          <a:spcPts val="0"/>
                        </a:spcBef>
                        <a:spcAft>
                          <a:spcPts val="0"/>
                        </a:spcAft>
                      </a:pPr>
                      <a:r>
                        <a:rPr lang="en-US" sz="1400" b="1" kern="50" dirty="0">
                          <a:solidFill>
                            <a:schemeClr val="tx1"/>
                          </a:solidFill>
                          <a:effectLst/>
                          <a:highlight>
                            <a:srgbClr val="FFFF00"/>
                          </a:highlight>
                        </a:rPr>
                        <a:t>Vacant</a:t>
                      </a:r>
                      <a:endParaRPr lang="en-US" sz="1400" b="1" kern="50" dirty="0">
                        <a:solidFill>
                          <a:schemeClr val="tx1"/>
                        </a:solidFill>
                        <a:effectLst/>
                        <a:highlight>
                          <a:srgbClr val="FFFF00"/>
                        </a:highligh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highlight>
                            <a:srgbClr val="FFFF00"/>
                          </a:highlight>
                        </a:rPr>
                        <a:t>Vice Chair Subcommittee 2</a:t>
                      </a:r>
                      <a:endParaRPr lang="en-US" sz="1400" b="1" kern="50" dirty="0">
                        <a:solidFill>
                          <a:schemeClr val="tx1"/>
                        </a:solidFill>
                        <a:effectLst/>
                        <a:highlight>
                          <a:srgbClr val="FFFF00"/>
                        </a:highligh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68817023"/>
                  </a:ext>
                </a:extLst>
              </a:tr>
              <a:tr h="311117">
                <a:tc>
                  <a:txBody>
                    <a:bodyPr/>
                    <a:lstStyle/>
                    <a:p>
                      <a:pPr marL="0" marR="0">
                        <a:spcBef>
                          <a:spcPts val="0"/>
                        </a:spcBef>
                        <a:spcAft>
                          <a:spcPts val="0"/>
                        </a:spcAft>
                      </a:pPr>
                      <a:r>
                        <a:rPr lang="en-US" sz="1400" b="1" kern="50" dirty="0">
                          <a:solidFill>
                            <a:schemeClr val="tx1"/>
                          </a:solidFill>
                          <a:effectLst/>
                        </a:rPr>
                        <a:t>Michael Duncanson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Secretary Subcommittee 2</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DoD-Joint Spectrum Center (JSC)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357937772"/>
                  </a:ext>
                </a:extLst>
              </a:tr>
              <a:tr h="311117">
                <a:tc>
                  <a:txBody>
                    <a:bodyPr/>
                    <a:lstStyle/>
                    <a:p>
                      <a:pPr marL="0" marR="0">
                        <a:spcBef>
                          <a:spcPts val="0"/>
                        </a:spcBef>
                        <a:spcAft>
                          <a:spcPts val="0"/>
                        </a:spcAft>
                      </a:pPr>
                      <a:r>
                        <a:rPr lang="en-US" sz="1400" b="1" kern="50" dirty="0">
                          <a:solidFill>
                            <a:schemeClr val="tx1"/>
                          </a:solidFill>
                          <a:effectLst/>
                        </a:rPr>
                        <a:t>Bob DeLisi</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C63</a:t>
                      </a:r>
                      <a:r>
                        <a:rPr lang="en-US" sz="1400" b="1" kern="50" baseline="30000" dirty="0">
                          <a:solidFill>
                            <a:schemeClr val="tx1"/>
                          </a:solidFill>
                          <a:effectLst/>
                        </a:rPr>
                        <a:t>®</a:t>
                      </a:r>
                      <a:r>
                        <a:rPr lang="en-US" sz="1400" b="1" kern="50" dirty="0">
                          <a:solidFill>
                            <a:schemeClr val="tx1"/>
                          </a:solidFill>
                          <a:effectLst/>
                        </a:rPr>
                        <a:t> Chair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UL LLC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1201456126"/>
                  </a:ext>
                </a:extLst>
              </a:tr>
              <a:tr h="311117">
                <a:tc>
                  <a:txBody>
                    <a:bodyPr/>
                    <a:lstStyle/>
                    <a:p>
                      <a:pPr marL="0" marR="0">
                        <a:spcBef>
                          <a:spcPts val="0"/>
                        </a:spcBef>
                        <a:spcAft>
                          <a:spcPts val="0"/>
                        </a:spcAft>
                      </a:pPr>
                      <a:r>
                        <a:rPr lang="en-US" sz="1400" b="1" kern="50" dirty="0">
                          <a:solidFill>
                            <a:schemeClr val="tx1"/>
                          </a:solidFill>
                          <a:effectLst/>
                        </a:rPr>
                        <a:t>Andy Griffin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1</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CISCO</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441921239"/>
                  </a:ext>
                </a:extLst>
              </a:tr>
              <a:tr h="311117">
                <a:tc>
                  <a:txBody>
                    <a:bodyPr/>
                    <a:lstStyle/>
                    <a:p>
                      <a:pPr marL="0" marR="0">
                        <a:spcBef>
                          <a:spcPts val="0"/>
                        </a:spcBef>
                        <a:spcAft>
                          <a:spcPts val="0"/>
                        </a:spcAft>
                      </a:pPr>
                      <a:r>
                        <a:rPr lang="en-US" sz="1400" b="1" kern="50" dirty="0">
                          <a:solidFill>
                            <a:schemeClr val="tx1"/>
                          </a:solidFill>
                          <a:effectLst/>
                        </a:rPr>
                        <a:t>Ross Carlton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3</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latin typeface="+mn-lt"/>
                          <a:ea typeface="Times New Roman" panose="02020603050405020304" pitchFamily="18" charset="0"/>
                          <a:cs typeface="Mangal"/>
                        </a:rPr>
                        <a:t>Gibbs &amp; Cox</a:t>
                      </a:r>
                    </a:p>
                  </a:txBody>
                  <a:tcPr marL="68580" marR="68580" marT="0" marB="0"/>
                </a:tc>
                <a:extLst>
                  <a:ext uri="{0D108BD9-81ED-4DB2-BD59-A6C34878D82A}">
                    <a16:rowId xmlns:a16="http://schemas.microsoft.com/office/drawing/2014/main" val="1682491560"/>
                  </a:ext>
                </a:extLst>
              </a:tr>
              <a:tr h="311117">
                <a:tc>
                  <a:txBody>
                    <a:bodyPr/>
                    <a:lstStyle/>
                    <a:p>
                      <a:pPr marL="0" marR="0">
                        <a:spcBef>
                          <a:spcPts val="0"/>
                        </a:spcBef>
                        <a:spcAft>
                          <a:spcPts val="0"/>
                        </a:spcAft>
                      </a:pPr>
                      <a:r>
                        <a:rPr lang="en-US" sz="1400" b="1" kern="50" dirty="0">
                          <a:solidFill>
                            <a:schemeClr val="tx1"/>
                          </a:solidFill>
                          <a:effectLst/>
                        </a:rPr>
                        <a:t>Nick Abbondante</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4</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Intertek</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454040676"/>
                  </a:ext>
                </a:extLst>
              </a:tr>
              <a:tr h="311117">
                <a:tc>
                  <a:txBody>
                    <a:bodyPr/>
                    <a:lstStyle/>
                    <a:p>
                      <a:pPr marL="0" marR="0">
                        <a:spcBef>
                          <a:spcPts val="0"/>
                        </a:spcBef>
                        <a:spcAft>
                          <a:spcPts val="0"/>
                        </a:spcAft>
                      </a:pPr>
                      <a:r>
                        <a:rPr lang="en-US" sz="1400" b="1" kern="50" dirty="0">
                          <a:solidFill>
                            <a:schemeClr val="tx1"/>
                          </a:solidFill>
                          <a:effectLst/>
                        </a:rPr>
                        <a:t>Tom Braxton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5</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ARRL</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951339013"/>
                  </a:ext>
                </a:extLst>
              </a:tr>
              <a:tr h="311117">
                <a:tc>
                  <a:txBody>
                    <a:bodyPr/>
                    <a:lstStyle/>
                    <a:p>
                      <a:pPr marL="0" marR="0">
                        <a:spcBef>
                          <a:spcPts val="0"/>
                        </a:spcBef>
                        <a:spcAft>
                          <a:spcPts val="0"/>
                        </a:spcAft>
                      </a:pPr>
                      <a:r>
                        <a:rPr lang="en-US" sz="1400" b="1" kern="50" dirty="0">
                          <a:solidFill>
                            <a:schemeClr val="tx1"/>
                          </a:solidFill>
                          <a:effectLst/>
                        </a:rPr>
                        <a:t>Doug Kramer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6</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Apple Inc.</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403537401"/>
                  </a:ext>
                </a:extLst>
              </a:tr>
              <a:tr h="311117">
                <a:tc>
                  <a:txBody>
                    <a:bodyPr/>
                    <a:lstStyle/>
                    <a:p>
                      <a:pPr marL="0" marR="0">
                        <a:spcBef>
                          <a:spcPts val="0"/>
                        </a:spcBef>
                        <a:spcAft>
                          <a:spcPts val="0"/>
                        </a:spcAft>
                      </a:pPr>
                      <a:r>
                        <a:rPr lang="en-US" sz="1400" b="1" kern="50" dirty="0">
                          <a:solidFill>
                            <a:schemeClr val="tx1"/>
                          </a:solidFill>
                          <a:effectLst/>
                        </a:rPr>
                        <a:t>Jason Coder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7</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NIST</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857855364"/>
                  </a:ext>
                </a:extLst>
              </a:tr>
              <a:tr h="311117">
                <a:tc>
                  <a:txBody>
                    <a:bodyPr/>
                    <a:lstStyle/>
                    <a:p>
                      <a:pPr marL="0" marR="0">
                        <a:spcBef>
                          <a:spcPts val="0"/>
                        </a:spcBef>
                        <a:spcAft>
                          <a:spcPts val="0"/>
                        </a:spcAft>
                      </a:pPr>
                      <a:r>
                        <a:rPr lang="en-US" sz="1400" b="1" kern="50" dirty="0">
                          <a:solidFill>
                            <a:schemeClr val="tx1"/>
                          </a:solidFill>
                          <a:effectLst/>
                        </a:rPr>
                        <a:t>Stephen Berger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Chair Subcommittee 8</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TEM Consulting</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3147863317"/>
                  </a:ext>
                </a:extLst>
              </a:tr>
              <a:tr h="311117">
                <a:tc>
                  <a:txBody>
                    <a:bodyPr/>
                    <a:lstStyle/>
                    <a:p>
                      <a:pPr marL="0" marR="0">
                        <a:spcBef>
                          <a:spcPts val="0"/>
                        </a:spcBef>
                        <a:spcAft>
                          <a:spcPts val="0"/>
                        </a:spcAft>
                      </a:pPr>
                      <a:r>
                        <a:rPr lang="en-US" sz="1400" b="1" kern="50" dirty="0">
                          <a:solidFill>
                            <a:schemeClr val="tx1"/>
                          </a:solidFill>
                          <a:effectLst/>
                        </a:rPr>
                        <a:t>Janet O’Neil</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Member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ETS - Lindgren</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2225439484"/>
                  </a:ext>
                </a:extLst>
              </a:tr>
              <a:tr h="311117">
                <a:tc>
                  <a:txBody>
                    <a:bodyPr/>
                    <a:lstStyle/>
                    <a:p>
                      <a:pPr marL="0" marR="0">
                        <a:spcBef>
                          <a:spcPts val="0"/>
                        </a:spcBef>
                        <a:spcAft>
                          <a:spcPts val="0"/>
                        </a:spcAft>
                      </a:pPr>
                      <a:r>
                        <a:rPr lang="en-US" sz="1400" b="1" kern="50" dirty="0">
                          <a:solidFill>
                            <a:schemeClr val="tx1"/>
                          </a:solidFill>
                          <a:effectLst/>
                        </a:rPr>
                        <a:t>Harry Hodes</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Member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tc>
                  <a:txBody>
                    <a:bodyPr/>
                    <a:lstStyle/>
                    <a:p>
                      <a:pPr marL="0" marR="0">
                        <a:spcBef>
                          <a:spcPts val="0"/>
                        </a:spcBef>
                        <a:spcAft>
                          <a:spcPts val="0"/>
                        </a:spcAft>
                      </a:pPr>
                      <a:r>
                        <a:rPr lang="en-US" sz="1400" b="1" kern="50" dirty="0">
                          <a:solidFill>
                            <a:schemeClr val="tx1"/>
                          </a:solidFill>
                          <a:effectLst/>
                        </a:rPr>
                        <a:t>Individual Member</a:t>
                      </a:r>
                      <a:endParaRPr lang="en-US" sz="1400" b="1" kern="50" dirty="0">
                        <a:solidFill>
                          <a:schemeClr val="tx1"/>
                        </a:solidFill>
                        <a:effectLst/>
                        <a:latin typeface="+mn-lt"/>
                        <a:ea typeface="Times New Roman" panose="02020603050405020304" pitchFamily="18" charset="0"/>
                        <a:cs typeface="Mangal"/>
                      </a:endParaRPr>
                    </a:p>
                  </a:txBody>
                  <a:tcPr marL="68580" marR="68580" marT="0" marB="0"/>
                </a:tc>
                <a:extLst>
                  <a:ext uri="{0D108BD9-81ED-4DB2-BD59-A6C34878D82A}">
                    <a16:rowId xmlns:a16="http://schemas.microsoft.com/office/drawing/2014/main" val="1297114930"/>
                  </a:ext>
                </a:extLst>
              </a:tr>
            </a:tbl>
          </a:graphicData>
        </a:graphic>
      </p:graphicFrame>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a:ln>
            <a:miter lim="800000"/>
            <a:headEnd/>
            <a:tailEnd/>
          </a:ln>
        </p:spPr>
        <p:txBody>
          <a:bodyPr/>
          <a:lstStyle/>
          <a:p>
            <a:fld id="{CCBA5A23-19A3-4991-A6EC-FA14736FAA42}" type="slidenum">
              <a:rPr lang="en-US" smtClean="0"/>
              <a:pPr/>
              <a:t>5</a:t>
            </a:fld>
            <a:endParaRPr lang="en-US" dirty="0"/>
          </a:p>
        </p:txBody>
      </p:sp>
      <p:sp>
        <p:nvSpPr>
          <p:cNvPr id="8195" name="Rectangle 2"/>
          <p:cNvSpPr>
            <a:spLocks noGrp="1" noChangeArrowheads="1"/>
          </p:cNvSpPr>
          <p:nvPr>
            <p:ph type="title"/>
          </p:nvPr>
        </p:nvSpPr>
        <p:spPr>
          <a:xfrm>
            <a:off x="1905000" y="76200"/>
            <a:ext cx="7239000" cy="1143000"/>
          </a:xfrm>
        </p:spPr>
        <p:txBody>
          <a:bodyPr/>
          <a:lstStyle/>
          <a:p>
            <a:pPr eaLnBrk="1" hangingPunct="1"/>
            <a:r>
              <a:rPr lang="en-US" sz="3200" b="1" dirty="0"/>
              <a:t>Accredited Standards Committee </a:t>
            </a:r>
            <a:br>
              <a:rPr lang="en-US" sz="3200" b="1" dirty="0"/>
            </a:br>
            <a:r>
              <a:rPr lang="en-US" sz="3200" b="1" dirty="0"/>
              <a:t>C63</a:t>
            </a:r>
            <a:r>
              <a:rPr lang="en-US" sz="3200" b="1" baseline="30000" dirty="0"/>
              <a:t>®</a:t>
            </a:r>
            <a:r>
              <a:rPr lang="en-US" sz="3200" b="1" dirty="0"/>
              <a:t> - EMC</a:t>
            </a:r>
            <a:r>
              <a:rPr lang="en-US" sz="3200" dirty="0"/>
              <a:t> </a:t>
            </a:r>
          </a:p>
        </p:txBody>
      </p:sp>
      <p:pic>
        <p:nvPicPr>
          <p:cNvPr id="8196" name="Picture 3"/>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8198" name="Line 5"/>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8199" name="Text Box 6"/>
          <p:cNvSpPr txBox="1">
            <a:spLocks noChangeArrowheads="1"/>
          </p:cNvSpPr>
          <p:nvPr/>
        </p:nvSpPr>
        <p:spPr bwMode="auto">
          <a:xfrm>
            <a:off x="304800" y="1905000"/>
            <a:ext cx="8534400" cy="830997"/>
          </a:xfrm>
          <a:prstGeom prst="rect">
            <a:avLst/>
          </a:prstGeom>
          <a:noFill/>
          <a:ln w="9525">
            <a:noFill/>
            <a:miter lim="800000"/>
            <a:headEnd/>
            <a:tailEnd/>
          </a:ln>
        </p:spPr>
        <p:txBody>
          <a:bodyPr>
            <a:spAutoFit/>
          </a:bodyPr>
          <a:lstStyle/>
          <a:p>
            <a:pPr algn="ctr">
              <a:spcBef>
                <a:spcPct val="50000"/>
              </a:spcBef>
            </a:pPr>
            <a:r>
              <a:rPr lang="en-US" sz="2400" dirty="0"/>
              <a:t>Motion to Approve the SC2 Officers, SC2 Scope, Membership, and Duties.</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a:ln>
            <a:miter lim="800000"/>
            <a:headEnd/>
            <a:tailEnd/>
          </a:ln>
        </p:spPr>
        <p:txBody>
          <a:bodyPr/>
          <a:lstStyle/>
          <a:p>
            <a:fld id="{3506B3B6-203E-49C9-BD73-B1EE57095741}" type="slidenum">
              <a:rPr lang="en-US" smtClean="0"/>
              <a:pPr/>
              <a:t>6</a:t>
            </a:fld>
            <a:endParaRPr lang="en-US" dirty="0"/>
          </a:p>
        </p:txBody>
      </p:sp>
      <p:sp>
        <p:nvSpPr>
          <p:cNvPr id="6147" name="Rectangle 457"/>
          <p:cNvSpPr>
            <a:spLocks noGrp="1" noChangeArrowheads="1"/>
          </p:cNvSpPr>
          <p:nvPr>
            <p:ph type="title"/>
          </p:nvPr>
        </p:nvSpPr>
        <p:spPr>
          <a:xfrm>
            <a:off x="1905000" y="76200"/>
            <a:ext cx="7239000" cy="1143000"/>
          </a:xfrm>
        </p:spPr>
        <p:txBody>
          <a:bodyPr/>
          <a:lstStyle/>
          <a:p>
            <a:pPr eaLnBrk="1" hangingPunct="1"/>
            <a:r>
              <a:rPr lang="en-US" sz="3200" b="1" dirty="0"/>
              <a:t> </a:t>
            </a:r>
            <a:endParaRPr lang="en-US" sz="3200" dirty="0"/>
          </a:p>
        </p:txBody>
      </p:sp>
      <p:pic>
        <p:nvPicPr>
          <p:cNvPr id="6148" name="Picture 459"/>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6150" name="Line 464"/>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3079" name="Text Box 465"/>
          <p:cNvSpPr txBox="1">
            <a:spLocks noChangeArrowheads="1"/>
          </p:cNvSpPr>
          <p:nvPr/>
        </p:nvSpPr>
        <p:spPr bwMode="auto">
          <a:xfrm>
            <a:off x="381000" y="915988"/>
            <a:ext cx="8610600" cy="5724644"/>
          </a:xfrm>
          <a:prstGeom prst="rect">
            <a:avLst/>
          </a:prstGeom>
          <a:noFill/>
          <a:ln>
            <a:noFill/>
          </a:ln>
          <a:effectLst/>
        </p:spPr>
        <p:txBody>
          <a:bodyPr wrap="square">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ctr">
              <a:spcBef>
                <a:spcPts val="0"/>
              </a:spcBef>
            </a:pPr>
            <a:endParaRPr lang="en-US" sz="2400" u="sng" dirty="0"/>
          </a:p>
          <a:p>
            <a:pPr algn="ctr">
              <a:spcBef>
                <a:spcPts val="0"/>
              </a:spcBef>
            </a:pPr>
            <a:r>
              <a:rPr lang="en-US" sz="2400" u="sng" dirty="0">
                <a:latin typeface="+mn-lt"/>
              </a:rPr>
              <a:t>SC2 Committee Working Group Highlights</a:t>
            </a:r>
          </a:p>
          <a:p>
            <a:pPr algn="ctr">
              <a:spcBef>
                <a:spcPts val="0"/>
              </a:spcBef>
            </a:pPr>
            <a:endParaRPr lang="en-US" sz="2400" u="sng" dirty="0">
              <a:latin typeface="+mn-lt"/>
            </a:endParaRPr>
          </a:p>
          <a:p>
            <a:pPr>
              <a:spcBef>
                <a:spcPts val="0"/>
              </a:spcBef>
            </a:pPr>
            <a:r>
              <a:rPr lang="en-US" sz="2400" dirty="0">
                <a:latin typeface="+mn-lt"/>
              </a:rPr>
              <a:t> </a:t>
            </a:r>
            <a:r>
              <a:rPr lang="en-US" sz="1800" u="sng" dirty="0">
                <a:latin typeface="+mn-lt"/>
              </a:rPr>
              <a:t>SC2 Working Group 1 Report</a:t>
            </a:r>
            <a:r>
              <a:rPr lang="en-US" sz="1800" dirty="0">
                <a:latin typeface="+mn-lt"/>
              </a:rPr>
              <a:t>:</a:t>
            </a:r>
          </a:p>
          <a:p>
            <a:pPr marL="91440" indent="182880">
              <a:spcBef>
                <a:spcPts val="0"/>
              </a:spcBef>
              <a:buFont typeface="Arial" panose="020B0604020202020204" pitchFamily="34" charset="0"/>
              <a:buChar char="•"/>
            </a:pPr>
            <a:r>
              <a:rPr lang="en-US" sz="1800" dirty="0">
                <a:latin typeface="+mn-lt"/>
              </a:rPr>
              <a:t>C63.14 - Working Group Chair: Mike Duncanson</a:t>
            </a:r>
          </a:p>
          <a:p>
            <a:pPr marL="342900" indent="-342900">
              <a:spcBef>
                <a:spcPts val="0"/>
              </a:spcBef>
            </a:pPr>
            <a:r>
              <a:rPr lang="en-US" sz="1800" dirty="0">
                <a:latin typeface="+mn-lt"/>
              </a:rPr>
              <a:t>	- Status:  ANSI approved draft C63.14 in September 2023</a:t>
            </a:r>
          </a:p>
          <a:p>
            <a:pPr marL="1085850" lvl="1" indent="-342900">
              <a:spcBef>
                <a:spcPts val="0"/>
              </a:spcBef>
              <a:buFont typeface="Arial" panose="020B0604020202020204" pitchFamily="34" charset="0"/>
              <a:buChar char="•"/>
            </a:pPr>
            <a:r>
              <a:rPr lang="en-US" sz="1800" b="1" dirty="0">
                <a:latin typeface="+mn-lt"/>
              </a:rPr>
              <a:t>Awaiting Publication</a:t>
            </a:r>
          </a:p>
          <a:p>
            <a:pPr marL="1085850" lvl="1" indent="-342900">
              <a:spcBef>
                <a:spcPts val="0"/>
              </a:spcBef>
              <a:buFont typeface="Arial" panose="020B0604020202020204" pitchFamily="34" charset="0"/>
              <a:buChar char="•"/>
            </a:pPr>
            <a:endParaRPr lang="en-US" sz="1800" dirty="0">
              <a:latin typeface="+mn-lt"/>
            </a:endParaRPr>
          </a:p>
          <a:p>
            <a:pPr marL="285750" indent="-285750">
              <a:spcBef>
                <a:spcPts val="0"/>
              </a:spcBef>
              <a:buFont typeface="Arial" panose="020B0604020202020204" pitchFamily="34" charset="0"/>
              <a:buChar char="•"/>
            </a:pPr>
            <a:r>
              <a:rPr lang="en-US" sz="1800" dirty="0">
                <a:latin typeface="+mn-lt"/>
              </a:rPr>
              <a:t>Standards reviewed and definitions included in the </a:t>
            </a:r>
            <a:r>
              <a:rPr kumimoji="0" lang="en-US" sz="1800" i="0" u="none" strike="noStrike" kern="1200" cap="none" spc="0" normalizeH="0" baseline="0" noProof="0" dirty="0">
                <a:ln>
                  <a:noFill/>
                </a:ln>
                <a:solidFill>
                  <a:srgbClr val="000000"/>
                </a:solidFill>
                <a:effectLst/>
                <a:uLnTx/>
                <a:uFillTx/>
                <a:latin typeface="+mn-lt"/>
                <a:ea typeface="+mn-ea"/>
                <a:cs typeface="+mn-cs"/>
              </a:rPr>
              <a:t>current update</a:t>
            </a:r>
            <a:r>
              <a:rPr lang="en-US" sz="1800" dirty="0">
                <a:latin typeface="+mn-lt"/>
              </a:rPr>
              <a:t>:</a:t>
            </a:r>
          </a:p>
          <a:p>
            <a:pPr marL="347472">
              <a:spcBef>
                <a:spcPts val="0"/>
              </a:spcBef>
            </a:pPr>
            <a:r>
              <a:rPr lang="en-US" sz="1800" dirty="0">
                <a:latin typeface="+mn-lt"/>
              </a:rPr>
              <a:t> - </a:t>
            </a:r>
            <a:r>
              <a:rPr kumimoji="0" lang="en-US" sz="1800" i="0" u="none" strike="noStrike" kern="1200" cap="none" spc="0" normalizeH="0" baseline="0" noProof="0" dirty="0">
                <a:ln>
                  <a:noFill/>
                </a:ln>
                <a:effectLst/>
                <a:uLnTx/>
                <a:uFillTx/>
                <a:latin typeface="+mn-lt"/>
                <a:ea typeface="+mn-ea"/>
                <a:cs typeface="+mn-cs"/>
              </a:rPr>
              <a:t>C63.4-20XX (Without Attributions), C63.4a-2017, C63.5-2017, C63.7-2015,</a:t>
            </a:r>
          </a:p>
          <a:p>
            <a:pPr marL="347472">
              <a:spcBef>
                <a:spcPts val="0"/>
              </a:spcBef>
            </a:pPr>
            <a:r>
              <a:rPr lang="en-US" sz="1800" dirty="0">
                <a:latin typeface="+mn-lt"/>
              </a:rPr>
              <a:t>   C63.10-2020, </a:t>
            </a:r>
            <a:r>
              <a:rPr kumimoji="0" lang="en-US" sz="1800" i="0" u="none" strike="noStrike" kern="1200" cap="none" spc="0" normalizeH="0" baseline="0" noProof="0" dirty="0">
                <a:ln>
                  <a:noFill/>
                </a:ln>
                <a:solidFill>
                  <a:srgbClr val="000000"/>
                </a:solidFill>
                <a:effectLst/>
                <a:uLnTx/>
                <a:uFillTx/>
                <a:latin typeface="+mn-lt"/>
                <a:ea typeface="+mn-ea"/>
                <a:cs typeface="+mn-cs"/>
              </a:rPr>
              <a:t>C63.15-2017, C63.16-2016, </a:t>
            </a:r>
            <a:r>
              <a:rPr kumimoji="0" lang="en-US" sz="1800" b="1" i="0" u="none" strike="noStrike" kern="1200" cap="none" spc="0" normalizeH="0" baseline="0" noProof="0" dirty="0">
                <a:ln>
                  <a:noFill/>
                </a:ln>
                <a:solidFill>
                  <a:srgbClr val="000000"/>
                </a:solidFill>
                <a:effectLst/>
                <a:uLnTx/>
                <a:uFillTx/>
                <a:latin typeface="+mn-lt"/>
                <a:ea typeface="+mn-ea"/>
                <a:cs typeface="+mn-cs"/>
              </a:rPr>
              <a:t>C63.19-2019 C63.24-2021, </a:t>
            </a:r>
          </a:p>
          <a:p>
            <a:pPr marL="347472">
              <a:spcBef>
                <a:spcPts val="0"/>
              </a:spcBef>
            </a:pPr>
            <a:r>
              <a:rPr lang="en-US" sz="1800" dirty="0">
                <a:solidFill>
                  <a:srgbClr val="000000"/>
                </a:solidFill>
                <a:latin typeface="+mn-lt"/>
              </a:rPr>
              <a:t>   </a:t>
            </a:r>
            <a:r>
              <a:rPr kumimoji="0" lang="en-US" sz="1800" b="1" i="0" u="none" strike="noStrike" kern="1200" cap="none" spc="0" normalizeH="0" baseline="0" noProof="0" dirty="0">
                <a:ln>
                  <a:noFill/>
                </a:ln>
                <a:solidFill>
                  <a:srgbClr val="000000"/>
                </a:solidFill>
                <a:effectLst/>
                <a:uLnTx/>
                <a:uFillTx/>
                <a:latin typeface="+mn-lt"/>
                <a:ea typeface="+mn-ea"/>
                <a:cs typeface="+mn-cs"/>
              </a:rPr>
              <a:t>C63.25.1-2019, </a:t>
            </a:r>
            <a:r>
              <a:rPr kumimoji="0" lang="en-US" sz="1800" i="0" u="none" strike="noStrike" kern="1200" cap="none" spc="0" normalizeH="0" baseline="0" noProof="0" dirty="0">
                <a:ln>
                  <a:noFill/>
                </a:ln>
                <a:solidFill>
                  <a:srgbClr val="000000"/>
                </a:solidFill>
                <a:effectLst/>
                <a:uLnTx/>
                <a:uFillTx/>
                <a:latin typeface="+mn-lt"/>
                <a:ea typeface="+mn-ea"/>
                <a:cs typeface="+mn-cs"/>
              </a:rPr>
              <a:t>C63.26-2015, </a:t>
            </a:r>
            <a:r>
              <a:rPr kumimoji="0" lang="en-US" sz="1800" b="1" i="0" u="none" strike="noStrike" kern="1200" cap="none" spc="0" normalizeH="0" baseline="0" noProof="0" dirty="0">
                <a:ln>
                  <a:noFill/>
                </a:ln>
                <a:solidFill>
                  <a:srgbClr val="000000"/>
                </a:solidFill>
                <a:effectLst/>
                <a:uLnTx/>
                <a:uFillTx/>
                <a:latin typeface="+mn-lt"/>
                <a:ea typeface="+mn-ea"/>
                <a:cs typeface="+mn-cs"/>
              </a:rPr>
              <a:t>C63.27-2017</a:t>
            </a:r>
            <a:endParaRPr lang="en-US" sz="1800" b="1" dirty="0">
              <a:solidFill>
                <a:srgbClr val="000000"/>
              </a:solidFill>
              <a:latin typeface="+mn-lt"/>
            </a:endParaRPr>
          </a:p>
          <a:p>
            <a:pPr>
              <a:spcBef>
                <a:spcPts val="0"/>
              </a:spcBef>
            </a:pPr>
            <a:endParaRPr kumimoji="0" lang="en-US" sz="1800" i="0" u="none" strike="noStrike" kern="1200" cap="none" spc="0" normalizeH="0" baseline="0" noProof="0" dirty="0">
              <a:ln>
                <a:noFill/>
              </a:ln>
              <a:solidFill>
                <a:srgbClr val="000000"/>
              </a:solidFill>
              <a:effectLst/>
              <a:uLnTx/>
              <a:uFillTx/>
              <a:latin typeface="+mn-lt"/>
              <a:ea typeface="+mn-ea"/>
              <a:cs typeface="+mn-cs"/>
            </a:endParaRPr>
          </a:p>
          <a:p>
            <a:pPr marL="285750" indent="-285750">
              <a:spcBef>
                <a:spcPts val="0"/>
              </a:spcBef>
              <a:buFont typeface="Arial" panose="020B0604020202020204" pitchFamily="34" charset="0"/>
              <a:buChar char="•"/>
            </a:pPr>
            <a:r>
              <a:rPr lang="en-US" sz="1800" b="1" dirty="0">
                <a:effectLst/>
                <a:latin typeface="+mn-lt"/>
                <a:ea typeface="Calibri" panose="020F0502020204030204" pitchFamily="34" charset="0"/>
                <a:cs typeface="Times New Roman" panose="02020603050405020304" pitchFamily="18" charset="0"/>
              </a:rPr>
              <a:t>ANSC C63® Draft Standard Definitions Development</a:t>
            </a:r>
            <a:endParaRPr lang="en-US" sz="1800" dirty="0">
              <a:effectLst/>
              <a:latin typeface="+mn-lt"/>
              <a:ea typeface="Calibri" panose="020F0502020204030204" pitchFamily="34" charset="0"/>
              <a:cs typeface="Times New Roman" panose="02020603050405020304" pitchFamily="18" charset="0"/>
            </a:endParaRPr>
          </a:p>
          <a:p>
            <a:pPr marL="347472">
              <a:spcBef>
                <a:spcPts val="0"/>
              </a:spcBef>
            </a:pPr>
            <a:r>
              <a:rPr lang="en-US" sz="1800" dirty="0">
                <a:latin typeface="+mn-lt"/>
              </a:rPr>
              <a:t>- Provides procedures for C63 SCs and WGs definition development</a:t>
            </a:r>
          </a:p>
          <a:p>
            <a:pPr marL="347472">
              <a:spcBef>
                <a:spcPts val="0"/>
              </a:spcBef>
            </a:pPr>
            <a:r>
              <a:rPr lang="en-US" sz="1800" dirty="0">
                <a:latin typeface="+mn-lt"/>
              </a:rPr>
              <a:t>  and for requesting copyright approval</a:t>
            </a:r>
          </a:p>
          <a:p>
            <a:pPr marL="347472">
              <a:spcBef>
                <a:spcPts val="0"/>
              </a:spcBef>
            </a:pPr>
            <a:r>
              <a:rPr lang="en-US" sz="1800" dirty="0"/>
              <a:t>- Add to the C63 Website ‘Standards Development’ tab </a:t>
            </a:r>
            <a:r>
              <a:rPr lang="en-US" sz="1800"/>
              <a:t>for members use</a:t>
            </a:r>
            <a:endParaRPr kumimoji="0" lang="en-US" sz="1800" i="0" u="none" strike="sngStrike" kern="1200" cap="none" spc="0" normalizeH="0" noProof="0" dirty="0">
              <a:ln>
                <a:noFill/>
              </a:ln>
              <a:solidFill>
                <a:srgbClr val="FF0000"/>
              </a:solidFill>
              <a:effectLst/>
              <a:uLnTx/>
              <a:uFillTx/>
              <a:latin typeface="+mn-lt"/>
              <a:ea typeface="+mn-ea"/>
              <a:cs typeface="+mn-cs"/>
            </a:endParaRPr>
          </a:p>
          <a:p>
            <a:pPr>
              <a:spcBef>
                <a:spcPts val="0"/>
              </a:spcBef>
            </a:pPr>
            <a:r>
              <a:rPr lang="en-US" altLang="en-US" sz="1800" dirty="0">
                <a:solidFill>
                  <a:srgbClr val="000000"/>
                </a:solidFill>
              </a:rPr>
              <a:t> </a:t>
            </a:r>
          </a:p>
          <a:p>
            <a:pPr>
              <a:spcBef>
                <a:spcPts val="0"/>
              </a:spcBef>
            </a:pPr>
            <a:endParaRPr lang="en-US" sz="1800" dirty="0"/>
          </a:p>
        </p:txBody>
      </p:sp>
      <p:sp>
        <p:nvSpPr>
          <p:cNvPr id="2" name="Rectangle 2">
            <a:extLst>
              <a:ext uri="{FF2B5EF4-FFF2-40B4-BE49-F238E27FC236}">
                <a16:creationId xmlns:a16="http://schemas.microsoft.com/office/drawing/2014/main" id="{E1C46902-4F0B-AE5B-C45F-E92C2CF94571}"/>
              </a:ext>
            </a:extLst>
          </p:cNvPr>
          <p:cNvSpPr txBox="1">
            <a:spLocks noChangeArrowheads="1"/>
          </p:cNvSpPr>
          <p:nvPr/>
        </p:nvSpPr>
        <p:spPr bwMode="auto">
          <a:xfrm>
            <a:off x="1638300" y="152400"/>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200" b="1" kern="0" dirty="0"/>
              <a:t>Accredited National Standards Committee C63</a:t>
            </a:r>
            <a:r>
              <a:rPr lang="en-US" sz="3200" b="1" kern="0" baseline="30000" dirty="0"/>
              <a:t>®</a:t>
            </a:r>
            <a:r>
              <a:rPr lang="en-US" sz="3200" b="1" kern="0" dirty="0"/>
              <a:t> - EMC</a:t>
            </a:r>
            <a:r>
              <a:rPr lang="en-US" sz="3200" b="0" kern="0" dirty="0"/>
              <a:t> </a:t>
            </a:r>
          </a:p>
        </p:txBody>
      </p:sp>
    </p:spTree>
    <p:extLst>
      <p:ext uri="{BB962C8B-B14F-4D97-AF65-F5344CB8AC3E}">
        <p14:creationId xmlns:p14="http://schemas.microsoft.com/office/powerpoint/2010/main" val="1660392737"/>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a:ln>
            <a:miter lim="800000"/>
            <a:headEnd/>
            <a:tailEnd/>
          </a:ln>
        </p:spPr>
        <p:txBody>
          <a:bodyPr/>
          <a:lstStyle/>
          <a:p>
            <a:fld id="{3506B3B6-203E-49C9-BD73-B1EE57095741}" type="slidenum">
              <a:rPr lang="en-US" smtClean="0"/>
              <a:pPr/>
              <a:t>7</a:t>
            </a:fld>
            <a:endParaRPr lang="en-US" dirty="0"/>
          </a:p>
        </p:txBody>
      </p:sp>
      <p:sp>
        <p:nvSpPr>
          <p:cNvPr id="6147" name="Rectangle 457"/>
          <p:cNvSpPr>
            <a:spLocks noGrp="1" noChangeArrowheads="1"/>
          </p:cNvSpPr>
          <p:nvPr>
            <p:ph type="title"/>
          </p:nvPr>
        </p:nvSpPr>
        <p:spPr>
          <a:xfrm>
            <a:off x="1905000" y="76200"/>
            <a:ext cx="7239000" cy="1143000"/>
          </a:xfrm>
        </p:spPr>
        <p:txBody>
          <a:bodyPr/>
          <a:lstStyle/>
          <a:p>
            <a:pPr eaLnBrk="1" hangingPunct="1"/>
            <a:r>
              <a:rPr lang="en-US" sz="3200" b="1" dirty="0"/>
              <a:t>Accredited National Standards Committee C63</a:t>
            </a:r>
            <a:r>
              <a:rPr lang="en-US" sz="3200" b="1" baseline="30000" dirty="0"/>
              <a:t>®</a:t>
            </a:r>
            <a:r>
              <a:rPr lang="en-US" sz="3200" b="1" dirty="0"/>
              <a:t> - EMC</a:t>
            </a:r>
            <a:r>
              <a:rPr lang="en-US" sz="3200" dirty="0"/>
              <a:t> </a:t>
            </a:r>
          </a:p>
        </p:txBody>
      </p:sp>
      <p:pic>
        <p:nvPicPr>
          <p:cNvPr id="6148" name="Picture 459"/>
          <p:cNvPicPr>
            <a:picLocks noChangeAspect="1" noChangeArrowheads="1"/>
          </p:cNvPicPr>
          <p:nvPr/>
        </p:nvPicPr>
        <p:blipFill>
          <a:blip r:embed="rId3" cstate="print"/>
          <a:srcRect r="5263"/>
          <a:stretch>
            <a:fillRect/>
          </a:stretch>
        </p:blipFill>
        <p:spPr bwMode="auto">
          <a:xfrm>
            <a:off x="381000" y="152400"/>
            <a:ext cx="1447800" cy="763588"/>
          </a:xfrm>
          <a:prstGeom prst="rect">
            <a:avLst/>
          </a:prstGeom>
          <a:noFill/>
          <a:ln w="9525">
            <a:noFill/>
            <a:miter lim="800000"/>
            <a:headEnd/>
            <a:tailEnd/>
          </a:ln>
        </p:spPr>
      </p:pic>
      <p:sp>
        <p:nvSpPr>
          <p:cNvPr id="6150" name="Line 464"/>
          <p:cNvSpPr>
            <a:spLocks noChangeShapeType="1"/>
          </p:cNvSpPr>
          <p:nvPr/>
        </p:nvSpPr>
        <p:spPr bwMode="auto">
          <a:xfrm>
            <a:off x="381000" y="1219200"/>
            <a:ext cx="8382000" cy="0"/>
          </a:xfrm>
          <a:prstGeom prst="line">
            <a:avLst/>
          </a:prstGeom>
          <a:noFill/>
          <a:ln w="28575">
            <a:solidFill>
              <a:srgbClr val="FF0000"/>
            </a:solidFill>
            <a:round/>
            <a:headEnd/>
            <a:tailEnd/>
          </a:ln>
        </p:spPr>
        <p:txBody>
          <a:bodyPr/>
          <a:lstStyle/>
          <a:p>
            <a:endParaRPr lang="en-US" dirty="0"/>
          </a:p>
        </p:txBody>
      </p:sp>
      <p:sp>
        <p:nvSpPr>
          <p:cNvPr id="3079" name="Text Box 465"/>
          <p:cNvSpPr txBox="1">
            <a:spLocks noChangeArrowheads="1"/>
          </p:cNvSpPr>
          <p:nvPr/>
        </p:nvSpPr>
        <p:spPr bwMode="auto">
          <a:xfrm>
            <a:off x="190500" y="1371600"/>
            <a:ext cx="8572500" cy="3370153"/>
          </a:xfrm>
          <a:prstGeom prst="rect">
            <a:avLst/>
          </a:prstGeom>
          <a:noFill/>
          <a:ln>
            <a:noFill/>
          </a:ln>
          <a:effectLst/>
        </p:spPr>
        <p:txBody>
          <a:bodyPr wrap="square">
            <a:spAutoFit/>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ctr">
              <a:spcBef>
                <a:spcPct val="50000"/>
              </a:spcBef>
            </a:pPr>
            <a:r>
              <a:rPr lang="en-US" sz="2400" u="sng" dirty="0"/>
              <a:t>SC2 Committee Working Group Highlights (Cont.)</a:t>
            </a:r>
          </a:p>
          <a:p>
            <a:pPr>
              <a:spcBef>
                <a:spcPct val="50000"/>
              </a:spcBef>
            </a:pPr>
            <a:r>
              <a:rPr lang="en-US" sz="1800" u="sng" dirty="0"/>
              <a:t>SC2 Working Group 2 Report</a:t>
            </a:r>
            <a:r>
              <a:rPr lang="en-US" sz="1800" dirty="0"/>
              <a:t>: Inactive</a:t>
            </a:r>
          </a:p>
          <a:p>
            <a:pPr marL="285750" indent="-285750">
              <a:spcBef>
                <a:spcPts val="0"/>
              </a:spcBef>
              <a:buFont typeface="Arial" panose="020B0604020202020204" pitchFamily="34" charset="0"/>
              <a:buChar char="•"/>
            </a:pPr>
            <a:r>
              <a:rPr lang="en-US" sz="1800" dirty="0"/>
              <a:t>C63.28 - Working Group Chair: Vacant</a:t>
            </a:r>
          </a:p>
          <a:p>
            <a:pPr marL="342900" indent="-342900">
              <a:spcBef>
                <a:spcPts val="0"/>
              </a:spcBef>
            </a:pPr>
            <a:r>
              <a:rPr lang="en-US" sz="1800" dirty="0"/>
              <a:t>		        </a:t>
            </a:r>
          </a:p>
          <a:p>
            <a:pPr marL="342900" indent="-342900">
              <a:spcBef>
                <a:spcPts val="0"/>
              </a:spcBef>
              <a:buFont typeface="Arial" panose="020B0604020202020204" pitchFamily="34" charset="0"/>
              <a:buChar char="•"/>
            </a:pPr>
            <a:r>
              <a:rPr lang="en-US" sz="1800" dirty="0"/>
              <a:t>Status:  Tabled</a:t>
            </a:r>
          </a:p>
          <a:p>
            <a:pPr>
              <a:spcBef>
                <a:spcPts val="0"/>
              </a:spcBef>
            </a:pPr>
            <a:r>
              <a:rPr lang="en-US" sz="1800" dirty="0"/>
              <a:t>      - Monthly recurring WebEx meetings held since May 2018</a:t>
            </a:r>
          </a:p>
          <a:p>
            <a:pPr>
              <a:spcBef>
                <a:spcPts val="0"/>
              </a:spcBef>
            </a:pPr>
            <a:r>
              <a:rPr lang="en-US" sz="1800" dirty="0"/>
              <a:t>      - Last meeting  April 2021</a:t>
            </a:r>
          </a:p>
          <a:p>
            <a:pPr>
              <a:spcBef>
                <a:spcPts val="0"/>
              </a:spcBef>
            </a:pPr>
            <a:r>
              <a:rPr lang="en-US" sz="1800" dirty="0"/>
              <a:t>      - Draft development phase showing steady progress</a:t>
            </a:r>
          </a:p>
          <a:p>
            <a:pPr>
              <a:spcBef>
                <a:spcPts val="0"/>
              </a:spcBef>
            </a:pPr>
            <a:r>
              <a:rPr lang="en-US" sz="1800" dirty="0"/>
              <a:t>      - Current revision 1.38</a:t>
            </a:r>
          </a:p>
          <a:p>
            <a:pPr>
              <a:spcBef>
                <a:spcPts val="0"/>
              </a:spcBef>
            </a:pPr>
            <a:r>
              <a:rPr lang="en-US" sz="1800" dirty="0"/>
              <a:t>      - Coordinating with SC3 on international standards comparisons to C63</a:t>
            </a:r>
          </a:p>
          <a:p>
            <a:pPr>
              <a:spcBef>
                <a:spcPts val="0"/>
              </a:spcBef>
            </a:pPr>
            <a:r>
              <a:rPr lang="en-US" sz="1800" dirty="0"/>
              <a:t>         standards</a:t>
            </a:r>
          </a:p>
        </p:txBody>
      </p:sp>
    </p:spTree>
    <p:extLst>
      <p:ext uri="{BB962C8B-B14F-4D97-AF65-F5344CB8AC3E}">
        <p14:creationId xmlns:p14="http://schemas.microsoft.com/office/powerpoint/2010/main" val="2039482352"/>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6A00B8DC-7CDA-45EE-AAA8-15266C481C5C}" type="slidenum">
              <a:rPr lang="en-US" altLang="en-US"/>
              <a:pPr/>
              <a:t>8</a:t>
            </a:fld>
            <a:endParaRPr lang="en-US" altLang="en-US" dirty="0"/>
          </a:p>
        </p:txBody>
      </p:sp>
      <p:sp>
        <p:nvSpPr>
          <p:cNvPr id="4553" name="Rectangle 457"/>
          <p:cNvSpPr>
            <a:spLocks noGrp="1" noChangeArrowheads="1"/>
          </p:cNvSpPr>
          <p:nvPr>
            <p:ph type="title"/>
          </p:nvPr>
        </p:nvSpPr>
        <p:spPr>
          <a:xfrm>
            <a:off x="1905000" y="76200"/>
            <a:ext cx="7239000" cy="1143000"/>
          </a:xfrm>
        </p:spPr>
        <p:txBody>
          <a:bodyPr/>
          <a:lstStyle/>
          <a:p>
            <a:r>
              <a:rPr lang="en-US" sz="3200" b="1" dirty="0"/>
              <a:t>Accredited National Standards Committee C63</a:t>
            </a:r>
            <a:r>
              <a:rPr lang="en-US" sz="3200" b="1" baseline="30000" dirty="0"/>
              <a:t>®</a:t>
            </a:r>
            <a:r>
              <a:rPr lang="en-US" sz="3200" b="1" dirty="0"/>
              <a:t> - EMC</a:t>
            </a:r>
            <a:r>
              <a:rPr lang="en-US" sz="3200" dirty="0"/>
              <a:t> </a:t>
            </a:r>
            <a:endParaRPr lang="en-US" altLang="en-US" sz="3200" dirty="0"/>
          </a:p>
        </p:txBody>
      </p:sp>
      <p:pic>
        <p:nvPicPr>
          <p:cNvPr id="4555" name="Picture 459"/>
          <p:cNvPicPr>
            <a:picLocks noChangeAspect="1" noChangeArrowheads="1"/>
          </p:cNvPicPr>
          <p:nvPr/>
        </p:nvPicPr>
        <p:blipFill>
          <a:blip r:embed="rId3" cstate="print">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59" name="Text Box 463"/>
          <p:cNvSpPr txBox="1">
            <a:spLocks noChangeArrowheads="1"/>
          </p:cNvSpPr>
          <p:nvPr/>
        </p:nvSpPr>
        <p:spPr bwMode="auto">
          <a:xfrm>
            <a:off x="0" y="3200400"/>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000" dirty="0"/>
              <a:t>Back Up Slides</a:t>
            </a:r>
          </a:p>
        </p:txBody>
      </p:sp>
      <p:sp>
        <p:nvSpPr>
          <p:cNvPr id="4560" name="Line 464"/>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3690760398"/>
      </p:ext>
    </p:extLst>
  </p:cSld>
  <p:clrMapOvr>
    <a:masterClrMapping/>
  </p:clrMapOvr>
  <p:transition>
    <p:dissolv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2BA104307E1B4C85E97A8F9293A0B1" ma:contentTypeVersion="15" ma:contentTypeDescription="Create a new document." ma:contentTypeScope="" ma:versionID="9c21363fd7f68120012d302e065c2eaa">
  <xsd:schema xmlns:xsd="http://www.w3.org/2001/XMLSchema" xmlns:xs="http://www.w3.org/2001/XMLSchema" xmlns:p="http://schemas.microsoft.com/office/2006/metadata/properties" xmlns:ns3="597e8f19-c5e2-443e-9a49-7fd8534d6119" xmlns:ns4="ae8e9a38-af98-4638-9775-3e8f0ed0cbc7" targetNamespace="http://schemas.microsoft.com/office/2006/metadata/properties" ma:root="true" ma:fieldsID="309ab83ca7903ba075bcd108c5efd9ad" ns3:_="" ns4:_="">
    <xsd:import namespace="597e8f19-c5e2-443e-9a49-7fd8534d6119"/>
    <xsd:import namespace="ae8e9a38-af98-4638-9775-3e8f0ed0cbc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ObjectDetectorVersions" minOccurs="0"/>
                <xsd:element ref="ns3:_activity" minOccurs="0"/>
                <xsd:element ref="ns3:MediaServiceSearchProperties" minOccurs="0"/>
                <xsd:element ref="ns3:MediaServiceSystemTag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7e8f19-c5e2-443e-9a49-7fd8534d61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description="" ma:hidden="true" ma:indexed="true" ma:internalName="MediaServiceObjectDetectorVersions"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SystemTags" ma:index="19"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8e9a38-af98-4638-9775-3e8f0ed0cbc7"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97e8f19-c5e2-443e-9a49-7fd8534d6119" xsi:nil="true"/>
  </documentManagement>
</p:properties>
</file>

<file path=customXml/itemProps1.xml><?xml version="1.0" encoding="utf-8"?>
<ds:datastoreItem xmlns:ds="http://schemas.openxmlformats.org/officeDocument/2006/customXml" ds:itemID="{9B8A0A5E-321A-4B40-82FF-958F89F37A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7e8f19-c5e2-443e-9a49-7fd8534d6119"/>
    <ds:schemaRef ds:uri="ae8e9a38-af98-4638-9775-3e8f0ed0cb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D7541-6293-42B1-BE19-078D178F184B}">
  <ds:schemaRefs>
    <ds:schemaRef ds:uri="http://schemas.microsoft.com/sharepoint/v3/contenttype/forms"/>
  </ds:schemaRefs>
</ds:datastoreItem>
</file>

<file path=customXml/itemProps3.xml><?xml version="1.0" encoding="utf-8"?>
<ds:datastoreItem xmlns:ds="http://schemas.openxmlformats.org/officeDocument/2006/customXml" ds:itemID="{81C1F523-FFD2-4CE6-8124-E2EA45ABEC8A}">
  <ds:schemaRefs>
    <ds:schemaRef ds:uri="http://www.w3.org/XML/1998/namespace"/>
    <ds:schemaRef ds:uri="http://schemas.microsoft.com/office/2006/documentManagement/types"/>
    <ds:schemaRef ds:uri="http://purl.org/dc/dcmitype/"/>
    <ds:schemaRef ds:uri="http://purl.org/dc/terms/"/>
    <ds:schemaRef ds:uri="ae8e9a38-af98-4638-9775-3e8f0ed0cbc7"/>
    <ds:schemaRef ds:uri="http://schemas.microsoft.com/office/infopath/2007/PartnerControls"/>
    <ds:schemaRef ds:uri="http://purl.org/dc/elements/1.1/"/>
    <ds:schemaRef ds:uri="http://schemas.openxmlformats.org/package/2006/metadata/core-properties"/>
    <ds:schemaRef ds:uri="597e8f19-c5e2-443e-9a49-7fd8534d611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5346</TotalTime>
  <Words>645</Words>
  <Application>Microsoft Office PowerPoint</Application>
  <PresentationFormat>On-screen Show (4:3)</PresentationFormat>
  <Paragraphs>121</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Default Design</vt:lpstr>
      <vt:lpstr>Accredited National Standards Committee C63® - EMC </vt:lpstr>
      <vt:lpstr>Accredited National Standards Committee C63® - EMC </vt:lpstr>
      <vt:lpstr>Accredited National Standards Committee C63® - EMC </vt:lpstr>
      <vt:lpstr>Accredited National Standards Committee C63® - EMC </vt:lpstr>
      <vt:lpstr>Accredited Standards Committee  C63® - EMC </vt:lpstr>
      <vt:lpstr> </vt:lpstr>
      <vt:lpstr>Accredited National Standards Committee C63® - EMC </vt:lpstr>
      <vt:lpstr>Accredited National Standards Committee C63® - EMC </vt:lpstr>
    </vt:vector>
  </TitlesOfParts>
  <Company>ARC Technical Resources,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Gerald J. Ramie</dc:creator>
  <cp:lastModifiedBy>Shellman, Marcus Jr CIV DISA PEO SPECTRUM (USA)</cp:lastModifiedBy>
  <cp:revision>341</cp:revision>
  <dcterms:created xsi:type="dcterms:W3CDTF">2011-04-27T17:12:09Z</dcterms:created>
  <dcterms:modified xsi:type="dcterms:W3CDTF">2024-05-16T17:44:39Z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0x010100102BA104307E1B4C85E97A8F9293A0B1</vt:lpwstr>
  </property>
</Properties>
</file>