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94" r:id="rId3"/>
    <p:sldId id="300" r:id="rId4"/>
    <p:sldId id="301" r:id="rId5"/>
    <p:sldId id="296" r:id="rId6"/>
    <p:sldId id="283" r:id="rId7"/>
    <p:sldId id="285" r:id="rId8"/>
    <p:sldId id="302" r:id="rId9"/>
    <p:sldId id="30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85817" autoAdjust="0"/>
  </p:normalViewPr>
  <p:slideViewPr>
    <p:cSldViewPr>
      <p:cViewPr varScale="1">
        <p:scale>
          <a:sx n="95" d="100"/>
          <a:sy n="95" d="100"/>
        </p:scale>
        <p:origin x="116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1F26FC2-7AB5-4900-95CB-2228665284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7C4E745-BAED-4003-976F-D02F0C22495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EEB534E9-C162-4584-A042-CCB33EAB76E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82103078-FFB1-49F0-AFEC-8DEC354DAC4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3C18E379-6E07-4BF5-BBC1-390519406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8C06D3E-5D46-48AA-AE5A-97EC199327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163287E-C640-4A26-B50E-B377E19A67A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5D5C725-0BD8-4075-8D7F-D3FFD82C05F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61A53624-8185-44D3-A013-8AB3405CDF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C2D36853-2944-4B4F-8330-EC7ACAA4E3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9C40567E-2A40-4EB6-8FBA-1A60E11A0C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1195A9F4-03FA-4D77-B2A1-E1305FF12A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3565214-D144-4092-9A95-9D26C924A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60D43FD-C7DF-4900-99D8-DC53DD5565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E574C8B-4497-4EC0-9FF6-4F9FF8E859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A9F32FF-2F3F-487A-9EE4-2A7C7B434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D5DE9C-6BDA-4265-954B-C775E7AE0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6AB552A-A865-4C1F-8C4E-EB41AA047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D5DE9C-6BDA-4265-954B-C775E7AE0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6AB552A-A865-4C1F-8C4E-EB41AA047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987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D5DE9C-6BDA-4265-954B-C775E7AE0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6AB552A-A865-4C1F-8C4E-EB41AA0476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768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4AE790-6C1A-4BF0-BB8E-4FDF4B82B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A78620-3241-4378-9B58-B4BB77C60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4C46DC-E148-4CCF-95C1-0ECA90028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F003D-7793-4773-90CD-FC7D18840D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460141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CAE651-12DB-4116-98BB-E8B9278E9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C54F1D-CC4C-4BEB-94E5-2F6CC68E06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95B67A-4284-4408-9C44-8716EDAAD9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8B322-B3EB-4244-B13E-AC897F968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97859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93E9AA-5CBC-48D9-A090-2DFA9AE0DA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6DCB65-8475-414E-B17E-AAB0764AD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E355B7-C584-42B6-B2CF-3800FBE75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E1ED6-E6B6-479A-A816-6E8472394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55828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11C603-8EAD-4411-A339-709D8A4C60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BF8B15-79E5-4F01-A204-989F9D36E2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015308-2D1E-4D49-B126-9354D5F2E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8BD3C-DC55-411A-AA0F-C5F1977150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41881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515408-65A6-4318-9D22-302D9445BE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0B0099-AB46-49AC-8B77-DED0E1DD6C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8C1205-AA32-489B-81A9-EC19CBAF8C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1CBC4-E3BF-45B2-B75B-88A9017AF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047991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BD47E3-31C5-4374-AAA2-D637372387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896F50-9E8C-40E9-949C-78C259F6DE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F7EDAF-8DE9-4F3B-88DC-81F9CB43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274B2-8F80-4936-9767-E808C87A1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44926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C2DE945-DE8E-42F5-B758-131C5154E1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43137A-47B7-4769-A58C-30D15B2EC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8A36D25-A24F-4FAA-8F31-C6F058DA6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3ACA7-6A7D-42E8-AD42-B45FAF66F1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998501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5B0AB2F-29F9-4702-AEF9-D1FC82725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E791A8-CCD7-452D-B2FC-F2DB44D451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962D33-B57B-4419-A503-A677A411FD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0A359-9944-4A83-8976-B510C200C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670925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1C0749D-CDCA-4ADA-BF56-159079BBE0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E44FEC4-5545-4242-800C-7CDBD0BA1E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0C2172-144E-4EE9-BDDB-21BF197BC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78F6-6EF7-40CD-AB69-8A56BE71A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66842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FAB85C-2EEA-4718-99F5-1FD60EF0C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DA6675-4CC8-4C4B-9BD8-149EC03F1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F1EE61-40C6-4F78-9AD9-EB14912C14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B2DB8-98C8-4D5B-8965-97DAF512F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841341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29B310-3A0D-4842-A3E0-3913DAB4B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CEE3C-E472-4F15-B851-7D007843C5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49847E-AB1C-4F60-94F6-474700A73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2C6CE-F21E-4343-8993-91D6DE06A7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28847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8768C5-0CB4-4417-843C-4F3265D69F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103611-649E-474F-AC66-78EFF3E322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75F531-4A89-4140-B935-F404CD51E8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763C2C5-1711-4934-805B-4D83EF2953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EFD3189-8875-4BBC-9D06-11B4C0D2E5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F72F6D52-EDF2-49DD-8D25-E1DFD4CFE7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>
            <a:extLst>
              <a:ext uri="{FF2B5EF4-FFF2-40B4-BE49-F238E27FC236}">
                <a16:creationId xmlns:a16="http://schemas.microsoft.com/office/drawing/2014/main" id="{D59B35CF-4BE1-406F-AEAE-B41BC20F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FEBCE2-D34D-4954-94C3-7B429F6199F8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BD38D64-FA4C-4135-A452-4D0B4C519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F3B7550F-3154-4AB8-8698-959344E9B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6">
            <a:extLst>
              <a:ext uri="{FF2B5EF4-FFF2-40B4-BE49-F238E27FC236}">
                <a16:creationId xmlns:a16="http://schemas.microsoft.com/office/drawing/2014/main" id="{087AE291-A06C-487C-BCAC-FE0DBDE84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362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000"/>
              <a:t>Subcommittee 8</a:t>
            </a:r>
          </a:p>
        </p:txBody>
      </p:sp>
      <p:sp>
        <p:nvSpPr>
          <p:cNvPr id="4102" name="Text Box 7">
            <a:extLst>
              <a:ext uri="{FF2B5EF4-FFF2-40B4-BE49-F238E27FC236}">
                <a16:creationId xmlns:a16="http://schemas.microsoft.com/office/drawing/2014/main" id="{EA08DDE9-59E7-4E90-8830-DB9DAF85F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9144000" cy="163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Stephen Berger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/>
              <a:t>Chair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/>
              <a:t>2024-05-10</a:t>
            </a:r>
          </a:p>
        </p:txBody>
      </p:sp>
      <p:sp>
        <p:nvSpPr>
          <p:cNvPr id="4103" name="Line 8">
            <a:extLst>
              <a:ext uri="{FF2B5EF4-FFF2-40B4-BE49-F238E27FC236}">
                <a16:creationId xmlns:a16="http://schemas.microsoft.com/office/drawing/2014/main" id="{4A8C8861-EAAD-417A-BBEF-3ACF6ACD3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>
            <a:extLst>
              <a:ext uri="{FF2B5EF4-FFF2-40B4-BE49-F238E27FC236}">
                <a16:creationId xmlns:a16="http://schemas.microsoft.com/office/drawing/2014/main" id="{315B0A33-2FCD-4E35-898D-54B627BB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0AF42F-01E2-44C2-8A2B-8941F0CDB1C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Rectangle 457">
            <a:extLst>
              <a:ext uri="{FF2B5EF4-FFF2-40B4-BE49-F238E27FC236}">
                <a16:creationId xmlns:a16="http://schemas.microsoft.com/office/drawing/2014/main" id="{9209E324-0896-41CD-9351-A112FEFE1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6148" name="Picture 459">
            <a:extLst>
              <a:ext uri="{FF2B5EF4-FFF2-40B4-BE49-F238E27FC236}">
                <a16:creationId xmlns:a16="http://schemas.microsoft.com/office/drawing/2014/main" id="{742A6AD9-7FEA-48D1-B576-A1B0B960D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9" name="Text Box 463">
            <a:extLst>
              <a:ext uri="{FF2B5EF4-FFF2-40B4-BE49-F238E27FC236}">
                <a16:creationId xmlns:a16="http://schemas.microsoft.com/office/drawing/2014/main" id="{F84A4BFB-1822-4705-AB32-AC5E7BBBD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1400175"/>
            <a:ext cx="9144000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/>
              <a:t>Scope of Subcommittee 8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i="1" dirty="0">
                <a:solidFill>
                  <a:srgbClr val="0000CC"/>
                </a:solidFill>
              </a:rPr>
              <a:t>(unchanged from last year)</a:t>
            </a:r>
          </a:p>
        </p:txBody>
      </p:sp>
      <p:sp>
        <p:nvSpPr>
          <p:cNvPr id="6150" name="Line 464">
            <a:extLst>
              <a:ext uri="{FF2B5EF4-FFF2-40B4-BE49-F238E27FC236}">
                <a16:creationId xmlns:a16="http://schemas.microsoft.com/office/drawing/2014/main" id="{D13C8367-876F-45DF-9F75-5A7422CE12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Text Box 465">
            <a:extLst>
              <a:ext uri="{FF2B5EF4-FFF2-40B4-BE49-F238E27FC236}">
                <a16:creationId xmlns:a16="http://schemas.microsoft.com/office/drawing/2014/main" id="{8DA71F76-5B9F-4708-A3B3-5BEA2BEBC7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971800"/>
            <a:ext cx="8534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Subcommittee 8 is responsible for writing and maintaining existing and proposed C63</a:t>
            </a:r>
            <a:r>
              <a:rPr lang="en-US" altLang="en-US" sz="2800" baseline="30000" dirty="0"/>
              <a:t>®</a:t>
            </a:r>
            <a:r>
              <a:rPr lang="en-US" altLang="en-US" sz="2800" dirty="0"/>
              <a:t> standards for medical devices, as assigned by the Main Committee ANSC 63</a:t>
            </a:r>
            <a:r>
              <a:rPr lang="en-US" altLang="en-US" sz="2800" baseline="30000" dirty="0"/>
              <a:t>®</a:t>
            </a:r>
            <a:r>
              <a:rPr lang="en-US" altLang="en-US" sz="2800" dirty="0"/>
              <a:t>.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>
            <a:extLst>
              <a:ext uri="{FF2B5EF4-FFF2-40B4-BE49-F238E27FC236}">
                <a16:creationId xmlns:a16="http://schemas.microsoft.com/office/drawing/2014/main" id="{D6339949-F971-4B5E-9BBA-ABD6EA6A92A8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E679F2F-61AD-4240-BEC8-17E62F141CD3}" type="slidenum">
              <a:rPr lang="en-US" altLang="en-US" sz="1400" b="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b="0"/>
          </a:p>
        </p:txBody>
      </p:sp>
      <p:sp>
        <p:nvSpPr>
          <p:cNvPr id="7171" name="Rectangle 457">
            <a:extLst>
              <a:ext uri="{FF2B5EF4-FFF2-40B4-BE49-F238E27FC236}">
                <a16:creationId xmlns:a16="http://schemas.microsoft.com/office/drawing/2014/main" id="{DB9C350A-0A32-438D-AA7F-B75ADDCDF7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7172" name="Picture 459">
            <a:extLst>
              <a:ext uri="{FF2B5EF4-FFF2-40B4-BE49-F238E27FC236}">
                <a16:creationId xmlns:a16="http://schemas.microsoft.com/office/drawing/2014/main" id="{B8247314-64A0-423F-ADC0-CB857AE0F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463">
            <a:extLst>
              <a:ext uri="{FF2B5EF4-FFF2-40B4-BE49-F238E27FC236}">
                <a16:creationId xmlns:a16="http://schemas.microsoft.com/office/drawing/2014/main" id="{9EB16A7A-0AC7-49DE-A330-7D792FEAD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Membership of Subcommittee 8</a:t>
            </a:r>
          </a:p>
        </p:txBody>
      </p:sp>
      <p:sp>
        <p:nvSpPr>
          <p:cNvPr id="7174" name="Line 464">
            <a:extLst>
              <a:ext uri="{FF2B5EF4-FFF2-40B4-BE49-F238E27FC236}">
                <a16:creationId xmlns:a16="http://schemas.microsoft.com/office/drawing/2014/main" id="{1DC889EE-4150-44F2-B24C-0962948074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5" name="Text Box 465">
            <a:extLst>
              <a:ext uri="{FF2B5EF4-FFF2-40B4-BE49-F238E27FC236}">
                <a16:creationId xmlns:a16="http://schemas.microsoft.com/office/drawing/2014/main" id="{422C40DA-FEB0-43EE-99D5-16DEABB57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81200"/>
            <a:ext cx="85344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Changes since last meeting: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Yasaman Ardeshirpour has applied to become a member of SC8.  Her application has been approved by the SC members and is recommended to the Parent Committee.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/>
              <a:t>Total members – </a:t>
            </a:r>
            <a:r>
              <a:rPr lang="en-US" altLang="en-US" sz="2000" dirty="0">
                <a:solidFill>
                  <a:srgbClr val="0000CC"/>
                </a:solidFill>
              </a:rPr>
              <a:t>9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>
            <a:extLst>
              <a:ext uri="{FF2B5EF4-FFF2-40B4-BE49-F238E27FC236}">
                <a16:creationId xmlns:a16="http://schemas.microsoft.com/office/drawing/2014/main" id="{3B6E057D-E7FF-453F-9C7E-0F1AFAB837E6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5835C04-289E-400B-A7CF-F03CD6B70E7F}" type="slidenum">
              <a:rPr lang="en-US" altLang="en-US" sz="1400" b="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b="0"/>
          </a:p>
        </p:txBody>
      </p:sp>
      <p:sp>
        <p:nvSpPr>
          <p:cNvPr id="8195" name="Rectangle 457">
            <a:extLst>
              <a:ext uri="{FF2B5EF4-FFF2-40B4-BE49-F238E27FC236}">
                <a16:creationId xmlns:a16="http://schemas.microsoft.com/office/drawing/2014/main" id="{B2B880FB-9246-4E82-A17D-94CEF6D4381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8196" name="Picture 459">
            <a:extLst>
              <a:ext uri="{FF2B5EF4-FFF2-40B4-BE49-F238E27FC236}">
                <a16:creationId xmlns:a16="http://schemas.microsoft.com/office/drawing/2014/main" id="{8EBB6F0B-E159-4990-B684-6F957290B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7" name="Text Box 463">
            <a:extLst>
              <a:ext uri="{FF2B5EF4-FFF2-40B4-BE49-F238E27FC236}">
                <a16:creationId xmlns:a16="http://schemas.microsoft.com/office/drawing/2014/main" id="{FBF6A955-9636-46A0-96F3-091935D0E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Current Membership of Subcommittee 8</a:t>
            </a:r>
          </a:p>
        </p:txBody>
      </p:sp>
      <p:sp>
        <p:nvSpPr>
          <p:cNvPr id="8198" name="Line 464">
            <a:extLst>
              <a:ext uri="{FF2B5EF4-FFF2-40B4-BE49-F238E27FC236}">
                <a16:creationId xmlns:a16="http://schemas.microsoft.com/office/drawing/2014/main" id="{7950286C-8099-4444-95AA-1C5EC65FA7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E87D8FE-29AF-A8D9-5DF5-F64645E5A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8534400" cy="33814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>
            <a:extLst>
              <a:ext uri="{FF2B5EF4-FFF2-40B4-BE49-F238E27FC236}">
                <a16:creationId xmlns:a16="http://schemas.microsoft.com/office/drawing/2014/main" id="{846E138B-7A8A-4603-9BA5-C1552A1B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411C1B-73A8-4389-BC83-A3B085E8622D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9219" name="Rectangle 457">
            <a:extLst>
              <a:ext uri="{FF2B5EF4-FFF2-40B4-BE49-F238E27FC236}">
                <a16:creationId xmlns:a16="http://schemas.microsoft.com/office/drawing/2014/main" id="{7C094AD0-1F11-4001-B95D-48C2BBD736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9220" name="Picture 459">
            <a:extLst>
              <a:ext uri="{FF2B5EF4-FFF2-40B4-BE49-F238E27FC236}">
                <a16:creationId xmlns:a16="http://schemas.microsoft.com/office/drawing/2014/main" id="{CF3DF1D4-0D18-4609-8F37-4DF18B6DE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1" name="Text Box 463">
            <a:extLst>
              <a:ext uri="{FF2B5EF4-FFF2-40B4-BE49-F238E27FC236}">
                <a16:creationId xmlns:a16="http://schemas.microsoft.com/office/drawing/2014/main" id="{3F9FDFD9-C8F7-45DE-95B3-069F54AFA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03325"/>
            <a:ext cx="91440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70C0"/>
                </a:solidFill>
              </a:rPr>
              <a:t>Subcommittee 8 Duties</a:t>
            </a:r>
            <a:br>
              <a:rPr lang="en-US" altLang="en-US" sz="2800">
                <a:solidFill>
                  <a:srgbClr val="0070C0"/>
                </a:solidFill>
              </a:rPr>
            </a:br>
            <a:r>
              <a:rPr lang="en-US" altLang="en-US" sz="2800">
                <a:solidFill>
                  <a:srgbClr val="0070C0"/>
                </a:solidFill>
              </a:rPr>
              <a:t>SC8 Developed and Maintains</a:t>
            </a:r>
            <a:br>
              <a:rPr lang="en-US" altLang="en-US" sz="2800">
                <a:solidFill>
                  <a:srgbClr val="0070C0"/>
                </a:solidFill>
              </a:rPr>
            </a:br>
            <a:r>
              <a:rPr lang="en-US" altLang="en-US" sz="2800">
                <a:solidFill>
                  <a:srgbClr val="0070C0"/>
                </a:solidFill>
              </a:rPr>
              <a:t>the following Standards</a:t>
            </a:r>
          </a:p>
        </p:txBody>
      </p:sp>
      <p:sp>
        <p:nvSpPr>
          <p:cNvPr id="9222" name="Line 464">
            <a:extLst>
              <a:ext uri="{FF2B5EF4-FFF2-40B4-BE49-F238E27FC236}">
                <a16:creationId xmlns:a16="http://schemas.microsoft.com/office/drawing/2014/main" id="{61CB1352-232C-4C63-9B5E-078F306CEC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Rectangle 1">
            <a:extLst>
              <a:ext uri="{FF2B5EF4-FFF2-40B4-BE49-F238E27FC236}">
                <a16:creationId xmlns:a16="http://schemas.microsoft.com/office/drawing/2014/main" id="{B443A7B2-AA70-475F-9639-E0FA832B2A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755900"/>
            <a:ext cx="82296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62063" indent="-12620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66211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05013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4791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90813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1480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6052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0624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519613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C63.18 - American National Recommended Practice for an On-Site, Ad Hoc Test Method for Estimating Electromagnetic Immunity of Medical Devices to Radiated Radio-Frequency (RF) Emissions from RF Transmitters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C63.19 - American National Standard Methods of Measurement of Compatibility between Wireless Communications Devices and Hearing Aids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PC63.33 - Draft American National Standard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	Standard for Evaluating Immunity of Portable Electronic Medical Devices to Electronic Article Surveillance (EAS) Systems and Metal Detectors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>
            <a:extLst>
              <a:ext uri="{FF2B5EF4-FFF2-40B4-BE49-F238E27FC236}">
                <a16:creationId xmlns:a16="http://schemas.microsoft.com/office/drawing/2014/main" id="{4731CF2A-201E-4A32-8C03-F3253652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44F8A0-3722-4C46-85AB-FF4ED841D043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0243" name="Rectangle 457">
            <a:extLst>
              <a:ext uri="{FF2B5EF4-FFF2-40B4-BE49-F238E27FC236}">
                <a16:creationId xmlns:a16="http://schemas.microsoft.com/office/drawing/2014/main" id="{8BE5BB50-02D7-4B9C-8DDC-0BE52B5DE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0244" name="Picture 459">
            <a:extLst>
              <a:ext uri="{FF2B5EF4-FFF2-40B4-BE49-F238E27FC236}">
                <a16:creationId xmlns:a16="http://schemas.microsoft.com/office/drawing/2014/main" id="{2694A4D9-E217-4038-B16F-ABF643522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" name="Text Box 463">
            <a:extLst>
              <a:ext uri="{FF2B5EF4-FFF2-40B4-BE49-F238E27FC236}">
                <a16:creationId xmlns:a16="http://schemas.microsoft.com/office/drawing/2014/main" id="{1008457F-0D6C-453E-81D9-C86A66FCF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09688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C63.18</a:t>
            </a:r>
            <a:br>
              <a:rPr lang="en-US" altLang="en-US" sz="2800"/>
            </a:br>
            <a:r>
              <a:rPr lang="en-US" altLang="en-US" sz="2800"/>
              <a:t>On-site immunity testing of medical equipment</a:t>
            </a:r>
          </a:p>
        </p:txBody>
      </p:sp>
      <p:sp>
        <p:nvSpPr>
          <p:cNvPr id="10246" name="Line 464">
            <a:extLst>
              <a:ext uri="{FF2B5EF4-FFF2-40B4-BE49-F238E27FC236}">
                <a16:creationId xmlns:a16="http://schemas.microsoft.com/office/drawing/2014/main" id="{9D828B6F-AFA5-41B6-B9E8-2CB1B65E4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465">
            <a:extLst>
              <a:ext uri="{FF2B5EF4-FFF2-40B4-BE49-F238E27FC236}">
                <a16:creationId xmlns:a16="http://schemas.microsoft.com/office/drawing/2014/main" id="{B6DA6A07-1376-4C66-8C2E-CF78815E0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16188"/>
            <a:ext cx="85344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Document reaffirmed: July 22, 2019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F12D3658-E509-438A-8CD3-BEDD2101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4723C-B7AC-45A3-9E8A-4B7175E62D4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2291" name="Rectangle 457">
            <a:extLst>
              <a:ext uri="{FF2B5EF4-FFF2-40B4-BE49-F238E27FC236}">
                <a16:creationId xmlns:a16="http://schemas.microsoft.com/office/drawing/2014/main" id="{4477D60E-FED3-44F0-AD92-8971DA00E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2292" name="Picture 459">
            <a:extLst>
              <a:ext uri="{FF2B5EF4-FFF2-40B4-BE49-F238E27FC236}">
                <a16:creationId xmlns:a16="http://schemas.microsoft.com/office/drawing/2014/main" id="{8F02015D-10A4-4B1D-89B7-9BC2132B5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463">
            <a:extLst>
              <a:ext uri="{FF2B5EF4-FFF2-40B4-BE49-F238E27FC236}">
                <a16:creationId xmlns:a16="http://schemas.microsoft.com/office/drawing/2014/main" id="{E00B168C-5DF4-405D-935C-2AA8140FD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WG-2 C63.19 - Hearing Aid compatibility</a:t>
            </a:r>
          </a:p>
        </p:txBody>
      </p:sp>
      <p:sp>
        <p:nvSpPr>
          <p:cNvPr id="12294" name="Line 464">
            <a:extLst>
              <a:ext uri="{FF2B5EF4-FFF2-40B4-BE49-F238E27FC236}">
                <a16:creationId xmlns:a16="http://schemas.microsoft.com/office/drawing/2014/main" id="{AAED27CD-35AE-499E-ACD8-66C33A7B9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465">
            <a:extLst>
              <a:ext uri="{FF2B5EF4-FFF2-40B4-BE49-F238E27FC236}">
                <a16:creationId xmlns:a16="http://schemas.microsoft.com/office/drawing/2014/main" id="{1CF60668-3715-4056-866C-E7428C145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534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2296" name="Text Box 465">
            <a:extLst>
              <a:ext uri="{FF2B5EF4-FFF2-40B4-BE49-F238E27FC236}">
                <a16:creationId xmlns:a16="http://schemas.microsoft.com/office/drawing/2014/main" id="{EAF74778-2C3F-4224-9042-2F67A8A5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9706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New version published: November 19, 2019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F12D3658-E509-438A-8CD3-BEDD2101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4723C-B7AC-45A3-9E8A-4B7175E62D4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2291" name="Rectangle 457">
            <a:extLst>
              <a:ext uri="{FF2B5EF4-FFF2-40B4-BE49-F238E27FC236}">
                <a16:creationId xmlns:a16="http://schemas.microsoft.com/office/drawing/2014/main" id="{4477D60E-FED3-44F0-AD92-8971DA00E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2292" name="Picture 459">
            <a:extLst>
              <a:ext uri="{FF2B5EF4-FFF2-40B4-BE49-F238E27FC236}">
                <a16:creationId xmlns:a16="http://schemas.microsoft.com/office/drawing/2014/main" id="{8F02015D-10A4-4B1D-89B7-9BC2132B5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463">
            <a:extLst>
              <a:ext uri="{FF2B5EF4-FFF2-40B4-BE49-F238E27FC236}">
                <a16:creationId xmlns:a16="http://schemas.microsoft.com/office/drawing/2014/main" id="{E00B168C-5DF4-405D-935C-2AA8140FD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WG-2 C63.33 - Immunity to EAS</a:t>
            </a:r>
          </a:p>
        </p:txBody>
      </p:sp>
      <p:sp>
        <p:nvSpPr>
          <p:cNvPr id="12294" name="Line 464">
            <a:extLst>
              <a:ext uri="{FF2B5EF4-FFF2-40B4-BE49-F238E27FC236}">
                <a16:creationId xmlns:a16="http://schemas.microsoft.com/office/drawing/2014/main" id="{AAED27CD-35AE-499E-ACD8-66C33A7B9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465">
            <a:extLst>
              <a:ext uri="{FF2B5EF4-FFF2-40B4-BE49-F238E27FC236}">
                <a16:creationId xmlns:a16="http://schemas.microsoft.com/office/drawing/2014/main" id="{1CF60668-3715-4056-866C-E7428C145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534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2296" name="Text Box 465">
            <a:extLst>
              <a:ext uri="{FF2B5EF4-FFF2-40B4-BE49-F238E27FC236}">
                <a16:creationId xmlns:a16="http://schemas.microsoft.com/office/drawing/2014/main" id="{EAF74778-2C3F-4224-9042-2F67A8A5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97063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Meeting by Webex every 2 weeks.</a:t>
            </a:r>
          </a:p>
        </p:txBody>
      </p:sp>
    </p:spTree>
    <p:extLst>
      <p:ext uri="{BB962C8B-B14F-4D97-AF65-F5344CB8AC3E}">
        <p14:creationId xmlns:p14="http://schemas.microsoft.com/office/powerpoint/2010/main" val="3015779119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>
            <a:extLst>
              <a:ext uri="{FF2B5EF4-FFF2-40B4-BE49-F238E27FC236}">
                <a16:creationId xmlns:a16="http://schemas.microsoft.com/office/drawing/2014/main" id="{F12D3658-E509-438A-8CD3-BEDD2101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4723C-B7AC-45A3-9E8A-4B7175E62D4B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291" name="Rectangle 457">
            <a:extLst>
              <a:ext uri="{FF2B5EF4-FFF2-40B4-BE49-F238E27FC236}">
                <a16:creationId xmlns:a16="http://schemas.microsoft.com/office/drawing/2014/main" id="{4477D60E-FED3-44F0-AD92-8971DA00E4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3200" b="1"/>
              <a:t>Accredited Standards Committee </a:t>
            </a:r>
            <a:br>
              <a:rPr lang="en-US" altLang="en-US" sz="3200" b="1"/>
            </a:br>
            <a:r>
              <a:rPr lang="en-US" altLang="en-US" sz="3200" b="1"/>
              <a:t>C63</a:t>
            </a:r>
            <a:r>
              <a:rPr lang="en-US" altLang="en-US" sz="3200" b="1" baseline="30000"/>
              <a:t>®</a:t>
            </a:r>
            <a:r>
              <a:rPr lang="en-US" altLang="en-US" sz="3200" b="1"/>
              <a:t> - EMC</a:t>
            </a:r>
            <a:r>
              <a:rPr lang="en-US" altLang="en-US" sz="3200"/>
              <a:t> </a:t>
            </a:r>
          </a:p>
        </p:txBody>
      </p:sp>
      <p:pic>
        <p:nvPicPr>
          <p:cNvPr id="12292" name="Picture 459">
            <a:extLst>
              <a:ext uri="{FF2B5EF4-FFF2-40B4-BE49-F238E27FC236}">
                <a16:creationId xmlns:a16="http://schemas.microsoft.com/office/drawing/2014/main" id="{8F02015D-10A4-4B1D-89B7-9BC2132B5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63"/>
          <a:stretch>
            <a:fillRect/>
          </a:stretch>
        </p:blipFill>
        <p:spPr bwMode="auto">
          <a:xfrm>
            <a:off x="381000" y="152400"/>
            <a:ext cx="14478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463">
            <a:extLst>
              <a:ext uri="{FF2B5EF4-FFF2-40B4-BE49-F238E27FC236}">
                <a16:creationId xmlns:a16="http://schemas.microsoft.com/office/drawing/2014/main" id="{E00B168C-5DF4-405D-935C-2AA8140FD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192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Motion from SC8</a:t>
            </a:r>
          </a:p>
        </p:txBody>
      </p:sp>
      <p:sp>
        <p:nvSpPr>
          <p:cNvPr id="12294" name="Line 464">
            <a:extLst>
              <a:ext uri="{FF2B5EF4-FFF2-40B4-BE49-F238E27FC236}">
                <a16:creationId xmlns:a16="http://schemas.microsoft.com/office/drawing/2014/main" id="{AAED27CD-35AE-499E-ACD8-66C33A7B9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219200"/>
            <a:ext cx="8382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465">
            <a:extLst>
              <a:ext uri="{FF2B5EF4-FFF2-40B4-BE49-F238E27FC236}">
                <a16:creationId xmlns:a16="http://schemas.microsoft.com/office/drawing/2014/main" id="{1CF60668-3715-4056-866C-E7428C145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85344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600"/>
          </a:p>
        </p:txBody>
      </p:sp>
      <p:sp>
        <p:nvSpPr>
          <p:cNvPr id="12296" name="Text Box 465">
            <a:extLst>
              <a:ext uri="{FF2B5EF4-FFF2-40B4-BE49-F238E27FC236}">
                <a16:creationId xmlns:a16="http://schemas.microsoft.com/office/drawing/2014/main" id="{EAF74778-2C3F-4224-9042-2F67A8A5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9706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SC8 recommends that C63 approve the scope, membership, with the addition of Yasaman Ardeshirpour, and duties, as presented.</a:t>
            </a:r>
          </a:p>
        </p:txBody>
      </p:sp>
    </p:spTree>
    <p:extLst>
      <p:ext uri="{BB962C8B-B14F-4D97-AF65-F5344CB8AC3E}">
        <p14:creationId xmlns:p14="http://schemas.microsoft.com/office/powerpoint/2010/main" val="471260284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325</Words>
  <Application>Microsoft Office PowerPoint</Application>
  <PresentationFormat>On-screen Show (4:3)</PresentationFormat>
  <Paragraphs>46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Default Design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  <vt:lpstr>Accredited Standards Committee  C63® - EMC </vt:lpstr>
    </vt:vector>
  </TitlesOfParts>
  <Company>ARC Technical Resources,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Gerald J. Ramie</dc:creator>
  <cp:lastModifiedBy>Stephen Berger</cp:lastModifiedBy>
  <cp:revision>126</cp:revision>
  <dcterms:created xsi:type="dcterms:W3CDTF">2011-04-27T17:12:09Z</dcterms:created>
  <dcterms:modified xsi:type="dcterms:W3CDTF">2024-05-16T12:43:21Z</dcterms:modified>
</cp:coreProperties>
</file>