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314" r:id="rId3"/>
    <p:sldId id="301" r:id="rId4"/>
    <p:sldId id="302" r:id="rId5"/>
    <p:sldId id="285" r:id="rId6"/>
    <p:sldId id="311" r:id="rId7"/>
    <p:sldId id="297" r:id="rId8"/>
    <p:sldId id="312" r:id="rId9"/>
    <p:sldId id="298" r:id="rId10"/>
    <p:sldId id="300" r:id="rId11"/>
    <p:sldId id="310" r:id="rId12"/>
    <p:sldId id="289" r:id="rId13"/>
    <p:sldId id="313" r:id="rId14"/>
    <p:sldId id="294" r:id="rId15"/>
    <p:sldId id="315" r:id="rId16"/>
    <p:sldId id="31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9EEDE-7299-4780-85CC-0FF49572D9E5}" v="13" dt="2023-05-12T14:49:19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88" autoAdjust="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isi, Bob" userId="9f53dbf0-15f7-40f2-9a14-0541e38895de" providerId="ADAL" clId="{6689EEDE-7299-4780-85CC-0FF49572D9E5}"/>
    <pc:docChg chg="undo custSel addSld delSld modSld">
      <pc:chgData name="Delisi, Bob" userId="9f53dbf0-15f7-40f2-9a14-0541e38895de" providerId="ADAL" clId="{6689EEDE-7299-4780-85CC-0FF49572D9E5}" dt="2023-05-12T14:49:19.201" v="653"/>
      <pc:docMkLst>
        <pc:docMk/>
      </pc:docMkLst>
      <pc:sldChg chg="modSp mod">
        <pc:chgData name="Delisi, Bob" userId="9f53dbf0-15f7-40f2-9a14-0541e38895de" providerId="ADAL" clId="{6689EEDE-7299-4780-85CC-0FF49572D9E5}" dt="2023-05-11T16:40:07.021" v="3" actId="20577"/>
        <pc:sldMkLst>
          <pc:docMk/>
          <pc:sldMk cId="0" sldId="260"/>
        </pc:sldMkLst>
        <pc:spChg chg="mod">
          <ac:chgData name="Delisi, Bob" userId="9f53dbf0-15f7-40f2-9a14-0541e38895de" providerId="ADAL" clId="{6689EEDE-7299-4780-85CC-0FF49572D9E5}" dt="2023-05-11T16:40:07.021" v="3" actId="20577"/>
          <ac:spMkLst>
            <pc:docMk/>
            <pc:sldMk cId="0" sldId="260"/>
            <ac:spMk id="2054" creationId="{58452DD6-2DB5-410B-8C41-6B42BE2A4445}"/>
          </ac:spMkLst>
        </pc:spChg>
      </pc:sldChg>
      <pc:sldChg chg="addSp delSp modSp mod">
        <pc:chgData name="Delisi, Bob" userId="9f53dbf0-15f7-40f2-9a14-0541e38895de" providerId="ADAL" clId="{6689EEDE-7299-4780-85CC-0FF49572D9E5}" dt="2023-05-11T16:55:13.259" v="307" actId="478"/>
        <pc:sldMkLst>
          <pc:docMk/>
          <pc:sldMk cId="0" sldId="285"/>
        </pc:sldMkLst>
        <pc:spChg chg="mod">
          <ac:chgData name="Delisi, Bob" userId="9f53dbf0-15f7-40f2-9a14-0541e38895de" providerId="ADAL" clId="{6689EEDE-7299-4780-85CC-0FF49572D9E5}" dt="2023-05-11T16:55:11.458" v="306" actId="21"/>
          <ac:spMkLst>
            <pc:docMk/>
            <pc:sldMk cId="0" sldId="285"/>
            <ac:spMk id="7175" creationId="{EF384099-6419-42B7-8C89-8E8EFD06616F}"/>
          </ac:spMkLst>
        </pc:spChg>
        <pc:graphicFrameChg chg="del">
          <ac:chgData name="Delisi, Bob" userId="9f53dbf0-15f7-40f2-9a14-0541e38895de" providerId="ADAL" clId="{6689EEDE-7299-4780-85CC-0FF49572D9E5}" dt="2023-05-11T16:44:02.358" v="28" actId="478"/>
          <ac:graphicFrameMkLst>
            <pc:docMk/>
            <pc:sldMk cId="0" sldId="285"/>
            <ac:graphicFrameMk id="2" creationId="{FB021BFC-CC9D-4586-899A-7D90064EE3B0}"/>
          </ac:graphicFrameMkLst>
        </pc:graphicFrameChg>
        <pc:graphicFrameChg chg="add del mod">
          <ac:chgData name="Delisi, Bob" userId="9f53dbf0-15f7-40f2-9a14-0541e38895de" providerId="ADAL" clId="{6689EEDE-7299-4780-85CC-0FF49572D9E5}" dt="2023-05-11T16:55:13.259" v="307" actId="478"/>
          <ac:graphicFrameMkLst>
            <pc:docMk/>
            <pc:sldMk cId="0" sldId="285"/>
            <ac:graphicFrameMk id="3" creationId="{561D4B1C-B4B7-9470-DA69-A53537D648AA}"/>
          </ac:graphicFrameMkLst>
        </pc:graphicFrameChg>
      </pc:sldChg>
      <pc:sldChg chg="modSp mod">
        <pc:chgData name="Delisi, Bob" userId="9f53dbf0-15f7-40f2-9a14-0541e38895de" providerId="ADAL" clId="{6689EEDE-7299-4780-85CC-0FF49572D9E5}" dt="2023-05-11T18:10:44.328" v="618" actId="6549"/>
        <pc:sldMkLst>
          <pc:docMk/>
          <pc:sldMk cId="0" sldId="289"/>
        </pc:sldMkLst>
        <pc:spChg chg="mod">
          <ac:chgData name="Delisi, Bob" userId="9f53dbf0-15f7-40f2-9a14-0541e38895de" providerId="ADAL" clId="{6689EEDE-7299-4780-85CC-0FF49572D9E5}" dt="2023-05-11T18:10:44.328" v="618" actId="6549"/>
          <ac:spMkLst>
            <pc:docMk/>
            <pc:sldMk cId="0" sldId="289"/>
            <ac:spMk id="3078" creationId="{8B4F2750-7581-4546-9F62-E6A78A48FFAE}"/>
          </ac:spMkLst>
        </pc:spChg>
      </pc:sldChg>
      <pc:sldChg chg="addSp delSp modSp mod">
        <pc:chgData name="Delisi, Bob" userId="9f53dbf0-15f7-40f2-9a14-0541e38895de" providerId="ADAL" clId="{6689EEDE-7299-4780-85CC-0FF49572D9E5}" dt="2023-05-11T16:40:53.846" v="6" actId="14100"/>
        <pc:sldMkLst>
          <pc:docMk/>
          <pc:sldMk cId="0" sldId="294"/>
        </pc:sldMkLst>
        <pc:spChg chg="add mod">
          <ac:chgData name="Delisi, Bob" userId="9f53dbf0-15f7-40f2-9a14-0541e38895de" providerId="ADAL" clId="{6689EEDE-7299-4780-85CC-0FF49572D9E5}" dt="2023-05-11T16:40:53.846" v="6" actId="14100"/>
          <ac:spMkLst>
            <pc:docMk/>
            <pc:sldMk cId="0" sldId="294"/>
            <ac:spMk id="4" creationId="{32A0E29C-7465-716E-7496-791E9FC9D2DF}"/>
          </ac:spMkLst>
        </pc:spChg>
        <pc:graphicFrameChg chg="add mod">
          <ac:chgData name="Delisi, Bob" userId="9f53dbf0-15f7-40f2-9a14-0541e38895de" providerId="ADAL" clId="{6689EEDE-7299-4780-85CC-0FF49572D9E5}" dt="2023-05-11T16:40:53.846" v="6" actId="14100"/>
          <ac:graphicFrameMkLst>
            <pc:docMk/>
            <pc:sldMk cId="0" sldId="294"/>
            <ac:graphicFrameMk id="2" creationId="{7F58F9D8-1651-6EEF-7837-4CCC7DD83F70}"/>
          </ac:graphicFrameMkLst>
        </pc:graphicFrameChg>
        <pc:graphicFrameChg chg="del">
          <ac:chgData name="Delisi, Bob" userId="9f53dbf0-15f7-40f2-9a14-0541e38895de" providerId="ADAL" clId="{6689EEDE-7299-4780-85CC-0FF49572D9E5}" dt="2023-05-11T16:40:14.796" v="4" actId="478"/>
          <ac:graphicFrameMkLst>
            <pc:docMk/>
            <pc:sldMk cId="0" sldId="294"/>
            <ac:graphicFrameMk id="3" creationId="{102524AF-2960-4E25-82BF-ACA69826AC62}"/>
          </ac:graphicFrameMkLst>
        </pc:graphicFrameChg>
      </pc:sldChg>
      <pc:sldChg chg="modSp mod">
        <pc:chgData name="Delisi, Bob" userId="9f53dbf0-15f7-40f2-9a14-0541e38895de" providerId="ADAL" clId="{6689EEDE-7299-4780-85CC-0FF49572D9E5}" dt="2023-05-11T16:58:08.648" v="352" actId="12"/>
        <pc:sldMkLst>
          <pc:docMk/>
          <pc:sldMk cId="0" sldId="297"/>
        </pc:sldMkLst>
        <pc:spChg chg="mod">
          <ac:chgData name="Delisi, Bob" userId="9f53dbf0-15f7-40f2-9a14-0541e38895de" providerId="ADAL" clId="{6689EEDE-7299-4780-85CC-0FF49572D9E5}" dt="2023-05-11T16:58:08.648" v="352" actId="12"/>
          <ac:spMkLst>
            <pc:docMk/>
            <pc:sldMk cId="0" sldId="297"/>
            <ac:spMk id="8199" creationId="{ADFE1A7F-93B2-40FB-BE68-84FE7AD8D6A4}"/>
          </ac:spMkLst>
        </pc:spChg>
      </pc:sldChg>
      <pc:sldChg chg="addSp modSp mod">
        <pc:chgData name="Delisi, Bob" userId="9f53dbf0-15f7-40f2-9a14-0541e38895de" providerId="ADAL" clId="{6689EEDE-7299-4780-85CC-0FF49572D9E5}" dt="2023-05-11T18:12:51.714" v="642" actId="179"/>
        <pc:sldMkLst>
          <pc:docMk/>
          <pc:sldMk cId="0" sldId="298"/>
        </pc:sldMkLst>
        <pc:spChg chg="add mod">
          <ac:chgData name="Delisi, Bob" userId="9f53dbf0-15f7-40f2-9a14-0541e38895de" providerId="ADAL" clId="{6689EEDE-7299-4780-85CC-0FF49572D9E5}" dt="2023-05-11T18:12:51.714" v="642" actId="179"/>
          <ac:spMkLst>
            <pc:docMk/>
            <pc:sldMk cId="0" sldId="298"/>
            <ac:spMk id="2" creationId="{4093BD75-8F8D-0427-A05A-5C730F033739}"/>
          </ac:spMkLst>
        </pc:spChg>
        <pc:spChg chg="mod">
          <ac:chgData name="Delisi, Bob" userId="9f53dbf0-15f7-40f2-9a14-0541e38895de" providerId="ADAL" clId="{6689EEDE-7299-4780-85CC-0FF49572D9E5}" dt="2023-05-11T18:12:17.814" v="634" actId="12"/>
          <ac:spMkLst>
            <pc:docMk/>
            <pc:sldMk cId="0" sldId="298"/>
            <ac:spMk id="9223" creationId="{6909DD82-225E-4A54-A06F-91871549A70A}"/>
          </ac:spMkLst>
        </pc:spChg>
      </pc:sldChg>
      <pc:sldChg chg="modSp mod">
        <pc:chgData name="Delisi, Bob" userId="9f53dbf0-15f7-40f2-9a14-0541e38895de" providerId="ADAL" clId="{6689EEDE-7299-4780-85CC-0FF49572D9E5}" dt="2023-05-11T18:14:23.292" v="649" actId="255"/>
        <pc:sldMkLst>
          <pc:docMk/>
          <pc:sldMk cId="0" sldId="300"/>
        </pc:sldMkLst>
        <pc:spChg chg="mod">
          <ac:chgData name="Delisi, Bob" userId="9f53dbf0-15f7-40f2-9a14-0541e38895de" providerId="ADAL" clId="{6689EEDE-7299-4780-85CC-0FF49572D9E5}" dt="2023-05-11T18:14:23.292" v="649" actId="255"/>
          <ac:spMkLst>
            <pc:docMk/>
            <pc:sldMk cId="0" sldId="300"/>
            <ac:spMk id="11271" creationId="{0F29F46F-7131-4E46-89D2-660C0047C23C}"/>
          </ac:spMkLst>
        </pc:spChg>
      </pc:sldChg>
      <pc:sldChg chg="modSp mod">
        <pc:chgData name="Delisi, Bob" userId="9f53dbf0-15f7-40f2-9a14-0541e38895de" providerId="ADAL" clId="{6689EEDE-7299-4780-85CC-0FF49572D9E5}" dt="2023-05-11T16:41:55.159" v="9"/>
        <pc:sldMkLst>
          <pc:docMk/>
          <pc:sldMk cId="3054908656" sldId="302"/>
        </pc:sldMkLst>
        <pc:spChg chg="mod">
          <ac:chgData name="Delisi, Bob" userId="9f53dbf0-15f7-40f2-9a14-0541e38895de" providerId="ADAL" clId="{6689EEDE-7299-4780-85CC-0FF49572D9E5}" dt="2023-05-11T16:41:55.159" v="9"/>
          <ac:spMkLst>
            <pc:docMk/>
            <pc:sldMk cId="3054908656" sldId="302"/>
            <ac:spMk id="4" creationId="{03DC3A9D-3548-4493-8FB7-41AE640C3349}"/>
          </ac:spMkLst>
        </pc:spChg>
      </pc:sldChg>
      <pc:sldChg chg="del">
        <pc:chgData name="Delisi, Bob" userId="9f53dbf0-15f7-40f2-9a14-0541e38895de" providerId="ADAL" clId="{6689EEDE-7299-4780-85CC-0FF49572D9E5}" dt="2023-05-11T18:14:36.960" v="650" actId="47"/>
        <pc:sldMkLst>
          <pc:docMk/>
          <pc:sldMk cId="708139879" sldId="309"/>
        </pc:sldMkLst>
      </pc:sldChg>
      <pc:sldChg chg="modSp mod">
        <pc:chgData name="Delisi, Bob" userId="9f53dbf0-15f7-40f2-9a14-0541e38895de" providerId="ADAL" clId="{6689EEDE-7299-4780-85CC-0FF49572D9E5}" dt="2023-05-12T02:10:06.681" v="652" actId="207"/>
        <pc:sldMkLst>
          <pc:docMk/>
          <pc:sldMk cId="3363689923" sldId="310"/>
        </pc:sldMkLst>
        <pc:spChg chg="mod">
          <ac:chgData name="Delisi, Bob" userId="9f53dbf0-15f7-40f2-9a14-0541e38895de" providerId="ADAL" clId="{6689EEDE-7299-4780-85CC-0FF49572D9E5}" dt="2023-05-12T02:10:06.681" v="652" actId="207"/>
          <ac:spMkLst>
            <pc:docMk/>
            <pc:sldMk cId="3363689923" sldId="310"/>
            <ac:spMk id="9" creationId="{180A91E9-0300-4CBB-913A-B5C28DBF17F2}"/>
          </ac:spMkLst>
        </pc:spChg>
      </pc:sldChg>
      <pc:sldChg chg="modSp add mod">
        <pc:chgData name="Delisi, Bob" userId="9f53dbf0-15f7-40f2-9a14-0541e38895de" providerId="ADAL" clId="{6689EEDE-7299-4780-85CC-0FF49572D9E5}" dt="2023-05-12T14:49:19.201" v="653"/>
        <pc:sldMkLst>
          <pc:docMk/>
          <pc:sldMk cId="851834293" sldId="311"/>
        </pc:sldMkLst>
        <pc:spChg chg="mod">
          <ac:chgData name="Delisi, Bob" userId="9f53dbf0-15f7-40f2-9a14-0541e38895de" providerId="ADAL" clId="{6689EEDE-7299-4780-85CC-0FF49572D9E5}" dt="2023-05-11T16:55:32.458" v="325" actId="113"/>
          <ac:spMkLst>
            <pc:docMk/>
            <pc:sldMk cId="851834293" sldId="311"/>
            <ac:spMk id="7175" creationId="{EF384099-6419-42B7-8C89-8E8EFD06616F}"/>
          </ac:spMkLst>
        </pc:spChg>
        <pc:graphicFrameChg chg="mod">
          <ac:chgData name="Delisi, Bob" userId="9f53dbf0-15f7-40f2-9a14-0541e38895de" providerId="ADAL" clId="{6689EEDE-7299-4780-85CC-0FF49572D9E5}" dt="2023-05-12T14:49:19.201" v="653"/>
          <ac:graphicFrameMkLst>
            <pc:docMk/>
            <pc:sldMk cId="851834293" sldId="311"/>
            <ac:graphicFrameMk id="3" creationId="{561D4B1C-B4B7-9470-DA69-A53537D648AA}"/>
          </ac:graphicFrameMkLst>
        </pc:graphicFrameChg>
      </pc:sldChg>
      <pc:sldChg chg="del">
        <pc:chgData name="Delisi, Bob" userId="9f53dbf0-15f7-40f2-9a14-0541e38895de" providerId="ADAL" clId="{6689EEDE-7299-4780-85CC-0FF49572D9E5}" dt="2023-05-11T16:45:31.523" v="234" actId="47"/>
        <pc:sldMkLst>
          <pc:docMk/>
          <pc:sldMk cId="1249574311" sldId="311"/>
        </pc:sldMkLst>
      </pc:sldChg>
      <pc:sldChg chg="modSp add mod">
        <pc:chgData name="Delisi, Bob" userId="9f53dbf0-15f7-40f2-9a14-0541e38895de" providerId="ADAL" clId="{6689EEDE-7299-4780-85CC-0FF49572D9E5}" dt="2023-05-11T18:11:44.159" v="631" actId="403"/>
        <pc:sldMkLst>
          <pc:docMk/>
          <pc:sldMk cId="3232643446" sldId="312"/>
        </pc:sldMkLst>
        <pc:spChg chg="mod">
          <ac:chgData name="Delisi, Bob" userId="9f53dbf0-15f7-40f2-9a14-0541e38895de" providerId="ADAL" clId="{6689EEDE-7299-4780-85CC-0FF49572D9E5}" dt="2023-05-11T18:11:44.159" v="631" actId="403"/>
          <ac:spMkLst>
            <pc:docMk/>
            <pc:sldMk cId="3232643446" sldId="312"/>
            <ac:spMk id="8199" creationId="{ADFE1A7F-93B2-40FB-BE68-84FE7AD8D6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650AB25-4E37-40D6-8A1D-160A78560A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99803EA-F5F3-40F5-B50A-F0AEE7875AC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E8764BEC-561F-4164-AC78-ABF4ADBB9FD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139B7875-74CE-4672-8D4E-BD90EB3FAB1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12A930B-FE41-4F4A-ACDF-1E10E4859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6D8BD34-54CD-4A73-A0DB-28E1D42DDE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7AB65D2-8723-4C76-9E74-36B78B1D02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E01D025C-E3B1-4292-888F-2522328B7A3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A3C0308-074D-49A1-A58B-F381C00C56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4AD0DE9E-0F9F-4D5B-9541-E93B025B4E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75EEB68C-BA58-4DA4-9700-CB15FFDDD4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C9584EA-CD6C-4C68-AA8D-9DE9F164E9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2AC0B11-BFAE-45ED-8252-CA7F168B35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CFAC234-A3A4-4A4D-BB18-6EFB142F8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77FACBC-1D61-417B-8373-87F13D474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19299A-FC03-4EE7-83A5-588AEF16D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C8A31F2-FDB7-425E-B471-905D0A228C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E94B722-240A-4968-8D70-8E416B4DA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C8A31F2-FDB7-425E-B471-905D0A228C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E94B722-240A-4968-8D70-8E416B4DA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443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2949180-E23B-4301-8BC0-56415D9A6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E344369-0FFA-40E3-9DAE-C7758C998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2949180-E23B-4301-8BC0-56415D9A6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E344369-0FFA-40E3-9DAE-C7758C998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8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DEC1A02-F355-4632-B08F-EB78FDF0C3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ADA47DB-FC02-44B1-8DD2-682CC4D66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57E2A86-690F-43C9-9B2F-D940017D54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66C9354-5741-4D6A-A9DC-29759F61D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57E2A86-690F-43C9-9B2F-D940017D54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66C9354-5741-4D6A-A9DC-29759F61D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65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77FACBC-1D61-417B-8373-87F13D474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19299A-FC03-4EE7-83A5-588AEF16D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212307-7444-4002-AA6F-4B4121FEA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98F9DB-C857-4A9D-B75C-FD1644611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043113-E671-4170-A7C0-7132FB882D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3764D-0CE3-4831-BC11-C3BC57E6A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541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E6ACBA-FD51-44B8-8A7D-099FEBB0E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33C9FE-C09C-4528-B84C-C87924A79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56FB70-11AE-4C03-9EDB-C3721EAFA1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28B96-D772-4803-B05C-1A98AC92F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32365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BB5642-9AFD-44E0-BDA6-7352DA675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561E33-A513-4EDA-8CE9-6B216B684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D52BC4-1C39-4CDE-BE78-5FBE73D416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88808-52E7-4050-AAB1-172ECB07D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23996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C1C1B3-1AB6-430E-8094-60ED1C6CB4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1460CA-C839-4B58-81C6-B9ED56FE0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13527B-9454-4FD5-97A9-7E0AD064C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6417A-8344-45EE-B652-EA7CAEC6B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45045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924F10-44B6-4FF1-96E6-561C837A6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CA46EC-0A52-429D-BD35-0D304E303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CA6E78-63DF-46F7-B1A4-4B1808102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F4074-2ED2-4F3A-8E13-93B66ACD8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13968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3D4A8-43B8-41CD-BE9E-31ACFEFE5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1D3E95-BB9C-4805-B2A0-B6A335B56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C24F6C-5502-48C4-99CB-0180991BF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A8888-CCAC-4C33-80C9-E95EE02FD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41473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43C843-48ED-43BA-A811-110B31311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674063-779C-4230-AA82-C3CC369F0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05E8639-CA76-4C0F-97BA-FE20F70B1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CF03D-0BD1-462E-8903-A0AC08F16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3873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F452E5-B9E4-412F-BE11-88E79158BF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05DD0F-D109-45D0-B6CA-E9287E0A29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B47DFE-451E-4203-9697-A38D8F89CC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076FB-8C9F-4D81-90E5-0C019712A3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06014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0F07E38-112A-4014-AC74-B73A92CA61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0A10FF-771B-4EDB-9A01-D7F1039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0BB6BA-B5F8-4F5D-BBB0-01D776484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51076-2773-4006-AAA8-5EBE8CE81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12043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490DF-E8CC-4518-8B5D-0FF27FABF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DF46D8-7824-48FF-9424-04E5C95EB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2849AF-8DEF-4333-B36F-2CCA38C3C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E1CEE-3462-4947-BDDA-57101EDF3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53337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1249C2-FD09-4E6E-A355-38537D996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2C5885-5FE7-44A8-81EF-94330262F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81A2C-86A7-4811-911F-59B06C745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347F0-594D-4F42-B75D-24CB526F2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23725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62EFA5-334A-4924-A7BF-13F27F84C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96D3FB-CEE5-48B8-A3C3-52BC34E8B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5BA1C9-E759-418F-B819-E262DAC3D8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E0749D-F254-4428-A4DE-8D4E530DC5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631124-1D57-422F-A3C9-A48A6EB2CA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D76BB71-C120-4585-91AD-82587CA02D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63.org/documents/rosters_public/roster_public.htm#Coder_Jason" TargetMode="External"/><Relationship Id="rId13" Type="http://schemas.openxmlformats.org/officeDocument/2006/relationships/hyperlink" Target="mailto:Michael.Heckrotte@ul.com" TargetMode="External"/><Relationship Id="rId18" Type="http://schemas.openxmlformats.org/officeDocument/2006/relationships/hyperlink" Target="http://www.c63.org/documents/rosters_public/roster_public.htm#Klinger_Jeff" TargetMode="External"/><Relationship Id="rId26" Type="http://schemas.openxmlformats.org/officeDocument/2006/relationships/hyperlink" Target="http://www.c63.org/documents/rosters_public/roster_public.htm#Royer_Tim" TargetMode="External"/><Relationship Id="rId3" Type="http://schemas.openxmlformats.org/officeDocument/2006/relationships/hyperlink" Target="http://www.c63.org/documents/rosters_public/roster_public.htm#Abbondante_Nicholas" TargetMode="External"/><Relationship Id="rId21" Type="http://schemas.openxmlformats.org/officeDocument/2006/relationships/hyperlink" Target="mailto:mahn@fr.com" TargetMode="External"/><Relationship Id="rId7" Type="http://schemas.openxmlformats.org/officeDocument/2006/relationships/hyperlink" Target="http://www.c63.org/documents/rosters_public/roster_public.htm#Chen_Zhong" TargetMode="External"/><Relationship Id="rId12" Type="http://schemas.openxmlformats.org/officeDocument/2006/relationships/hyperlink" Target="http://www.c63.org/documents/rosters_public/roster_public.htm#Graff_William" TargetMode="External"/><Relationship Id="rId17" Type="http://schemas.openxmlformats.org/officeDocument/2006/relationships/hyperlink" Target="http://www.c63.org/documents/rosters_public/roster_public.htm#Kiemel_Greg" TargetMode="External"/><Relationship Id="rId25" Type="http://schemas.openxmlformats.org/officeDocument/2006/relationships/hyperlink" Target="mailto:dan.pino@element.com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www.c63.org/documents/rosters_public/roster_public.htm#House_Jody" TargetMode="External"/><Relationship Id="rId20" Type="http://schemas.openxmlformats.org/officeDocument/2006/relationships/hyperlink" Target="mailto:edmund_c_lee@apple.com" TargetMode="External"/><Relationship Id="rId29" Type="http://schemas.openxmlformats.org/officeDocument/2006/relationships/hyperlink" Target="http://www.c63.org/documents/rosters_public/roster_public.htm#Zimmerman_Dav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c63.org/documents/rosters_public/roster_public.htm#Chamberlain_David" TargetMode="External"/><Relationship Id="rId11" Type="http://schemas.openxmlformats.org/officeDocument/2006/relationships/hyperlink" Target="mailto:jonas.friden@ericsson.com" TargetMode="External"/><Relationship Id="rId24" Type="http://schemas.openxmlformats.org/officeDocument/2006/relationships/hyperlink" Target="http://www.c63.org/documents/rosters_public/roster_public.htm#Nixon_Jason" TargetMode="External"/><Relationship Id="rId5" Type="http://schemas.openxmlformats.org/officeDocument/2006/relationships/hyperlink" Target="http://www.c63.org/documents/rosters_public/roster_public.htm#Case_Dave" TargetMode="External"/><Relationship Id="rId15" Type="http://schemas.openxmlformats.org/officeDocument/2006/relationships/hyperlink" Target="http://www.c63.org/documents/rosters_public/roster_public.htm#Hoolihan_Dan" TargetMode="External"/><Relationship Id="rId23" Type="http://schemas.openxmlformats.org/officeDocument/2006/relationships/hyperlink" Target="mailto:n.molaei@gmail.com" TargetMode="External"/><Relationship Id="rId28" Type="http://schemas.openxmlformats.org/officeDocument/2006/relationships/hyperlink" Target="http://www.c63.org/documents/rosters_public/roster_public.htm#Skoglund_Kenth" TargetMode="External"/><Relationship Id="rId10" Type="http://schemas.openxmlformats.org/officeDocument/2006/relationships/hyperlink" Target="mailto:William.Elliott@tuvsud.com" TargetMode="External"/><Relationship Id="rId19" Type="http://schemas.openxmlformats.org/officeDocument/2006/relationships/hyperlink" Target="http://www.c63.org/documents/rosters_public/roster_public.htm#Kramer_Doug" TargetMode="External"/><Relationship Id="rId4" Type="http://schemas.openxmlformats.org/officeDocument/2006/relationships/hyperlink" Target="http://www.c63.org/documents/rosters_public/roster_public.htm#Antola_Michael" TargetMode="External"/><Relationship Id="rId9" Type="http://schemas.openxmlformats.org/officeDocument/2006/relationships/hyperlink" Target="http://www.c63.org/documents/rosters_public/roster_public.htm#DeLisi_Bob" TargetMode="External"/><Relationship Id="rId14" Type="http://schemas.openxmlformats.org/officeDocument/2006/relationships/hyperlink" Target="http://www.c63.org/documents/rosters_public/roster_public.htm#Hodes_Harry" TargetMode="External"/><Relationship Id="rId22" Type="http://schemas.openxmlformats.org/officeDocument/2006/relationships/hyperlink" Target="mailto:ernesto.mendoza@signify.com" TargetMode="External"/><Relationship Id="rId27" Type="http://schemas.openxmlformats.org/officeDocument/2006/relationships/hyperlink" Target="mailto:pmohamed@cisco.co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>
            <a:extLst>
              <a:ext uri="{FF2B5EF4-FFF2-40B4-BE49-F238E27FC236}">
                <a16:creationId xmlns:a16="http://schemas.microsoft.com/office/drawing/2014/main" id="{2493A830-DCD9-4EF6-BB88-61FE3368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7BB702-1F23-4C2C-AD9C-2ACA5CE61EC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6199434-C08C-4501-B761-15220B28C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Accredited Standards Committee </a:t>
            </a:r>
            <a:br>
              <a:rPr lang="en-US" altLang="en-US" sz="3200" b="1" dirty="0"/>
            </a:br>
            <a:r>
              <a:rPr lang="en-US" altLang="en-US" sz="3200" b="1" dirty="0"/>
              <a:t>C63</a:t>
            </a:r>
            <a:r>
              <a:rPr lang="en-US" altLang="en-US" sz="3200" b="1" baseline="30000" dirty="0"/>
              <a:t>®</a:t>
            </a:r>
            <a:r>
              <a:rPr lang="en-US" altLang="en-US" sz="3200" b="1" dirty="0"/>
              <a:t> - EMC</a:t>
            </a:r>
            <a:r>
              <a:rPr lang="en-US" altLang="en-US" sz="3200" dirty="0"/>
              <a:t> 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0594DE26-8D56-45DF-857A-9F0A0C0B6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6">
            <a:extLst>
              <a:ext uri="{FF2B5EF4-FFF2-40B4-BE49-F238E27FC236}">
                <a16:creationId xmlns:a16="http://schemas.microsoft.com/office/drawing/2014/main" id="{9B4844F9-7532-4104-AF95-BF0171057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/>
              <a:t>Subcommittee 4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dirty="0">
                <a:effectLst/>
              </a:rPr>
              <a:t>Wireless and ISM equipment measurements </a:t>
            </a:r>
            <a:endParaRPr lang="en-US" altLang="en-US" sz="4000" dirty="0"/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58452DD6-2DB5-410B-8C41-6B42BE2A4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Nicholas Abbondante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/>
              <a:t>Chair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/>
              <a:t>May 16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, 2024</a:t>
            </a:r>
          </a:p>
        </p:txBody>
      </p:sp>
      <p:sp>
        <p:nvSpPr>
          <p:cNvPr id="2055" name="Line 8">
            <a:extLst>
              <a:ext uri="{FF2B5EF4-FFF2-40B4-BE49-F238E27FC236}">
                <a16:creationId xmlns:a16="http://schemas.microsoft.com/office/drawing/2014/main" id="{31C969AA-6B3D-4239-BB9C-24C8B31FE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DBB89DCB-7860-4499-A510-80D0D7394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9FC84D-EE9D-46F8-90E9-3983026A2DE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7" name="Rectangle 457">
            <a:extLst>
              <a:ext uri="{FF2B5EF4-FFF2-40B4-BE49-F238E27FC236}">
                <a16:creationId xmlns:a16="http://schemas.microsoft.com/office/drawing/2014/main" id="{2FB9F060-FEEE-40AE-851A-5D8AC43BC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1268" name="Picture 459">
            <a:extLst>
              <a:ext uri="{FF2B5EF4-FFF2-40B4-BE49-F238E27FC236}">
                <a16:creationId xmlns:a16="http://schemas.microsoft.com/office/drawing/2014/main" id="{374793EF-8615-4BBB-B4B3-3BFF12E4B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463">
            <a:extLst>
              <a:ext uri="{FF2B5EF4-FFF2-40B4-BE49-F238E27FC236}">
                <a16:creationId xmlns:a16="http://schemas.microsoft.com/office/drawing/2014/main" id="{3D66489D-D7EF-4000-94AD-68142A47D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C63.31 Compliance testing of Industrial, Scientific and Medical (ISM) Equipment</a:t>
            </a:r>
          </a:p>
        </p:txBody>
      </p:sp>
      <p:sp>
        <p:nvSpPr>
          <p:cNvPr id="11270" name="Line 464">
            <a:extLst>
              <a:ext uri="{FF2B5EF4-FFF2-40B4-BE49-F238E27FC236}">
                <a16:creationId xmlns:a16="http://schemas.microsoft.com/office/drawing/2014/main" id="{67B1274D-3671-4D3B-9EAF-6B6C75F1BB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Box 1">
            <a:extLst>
              <a:ext uri="{FF2B5EF4-FFF2-40B4-BE49-F238E27FC236}">
                <a16:creationId xmlns:a16="http://schemas.microsoft.com/office/drawing/2014/main" id="{0F29F46F-7131-4E46-89D2-660C0047C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33600"/>
            <a:ext cx="76200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000" dirty="0"/>
              <a:t>Met on May 15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, 2024.</a:t>
            </a:r>
          </a:p>
          <a:p>
            <a:pPr>
              <a:defRPr/>
            </a:pPr>
            <a:r>
              <a:rPr lang="en-US" altLang="en-US" sz="2000" dirty="0"/>
              <a:t>WG is reviewing figures and associated guidance on antenna E and H plane beam width, as relevant to testing in the field – illumination area</a:t>
            </a:r>
          </a:p>
          <a:p>
            <a:pPr>
              <a:defRPr/>
            </a:pPr>
            <a:r>
              <a:rPr lang="en-US" altLang="en-US" sz="2000" dirty="0"/>
              <a:t>Non-standard test site text largely completed and ready for comment</a:t>
            </a:r>
          </a:p>
          <a:p>
            <a:pPr>
              <a:defRPr/>
            </a:pPr>
            <a:r>
              <a:rPr lang="en-US" altLang="en-US" sz="2000" dirty="0"/>
              <a:t>Still need to finalize how to handle </a:t>
            </a:r>
            <a:r>
              <a:rPr lang="en-US" altLang="en-US" sz="2000" dirty="0" err="1"/>
              <a:t>ambients</a:t>
            </a:r>
            <a:r>
              <a:rPr lang="en-US" altLang="en-US" sz="2000" dirty="0"/>
              <a:t> above the limit during off site testing (testing at a non-standard test site) – proposal is to leverage CISPR 16-4-2 noise floor proximity to provide a method to evaluate whether the EUT is emitting a signal below the limit at an ambient, conclusion was to provide context to the guidance</a:t>
            </a:r>
          </a:p>
          <a:p>
            <a:pPr marL="174625">
              <a:spcBef>
                <a:spcPct val="50000"/>
              </a:spcBef>
              <a:buNone/>
            </a:pPr>
            <a:endParaRPr lang="en-US" altLang="en-US" sz="1600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DBB89DCB-7860-4499-A510-80D0D7394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9FC84D-EE9D-46F8-90E9-3983026A2DE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1267" name="Rectangle 457">
            <a:extLst>
              <a:ext uri="{FF2B5EF4-FFF2-40B4-BE49-F238E27FC236}">
                <a16:creationId xmlns:a16="http://schemas.microsoft.com/office/drawing/2014/main" id="{2FB9F060-FEEE-40AE-851A-5D8AC43BC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Accredited Standards Committee </a:t>
            </a:r>
            <a:br>
              <a:rPr lang="en-US" altLang="en-US" sz="3200" b="1" dirty="0"/>
            </a:br>
            <a:r>
              <a:rPr lang="en-US" altLang="en-US" sz="3200" b="1" dirty="0"/>
              <a:t>C63</a:t>
            </a:r>
            <a:r>
              <a:rPr lang="en-US" altLang="en-US" sz="3200" b="1" baseline="30000" dirty="0"/>
              <a:t>®</a:t>
            </a:r>
            <a:r>
              <a:rPr lang="en-US" altLang="en-US" sz="3200" b="1" dirty="0"/>
              <a:t> - EMC</a:t>
            </a:r>
            <a:r>
              <a:rPr lang="en-US" altLang="en-US" sz="3200" dirty="0"/>
              <a:t> </a:t>
            </a:r>
          </a:p>
        </p:txBody>
      </p:sp>
      <p:pic>
        <p:nvPicPr>
          <p:cNvPr id="11268" name="Picture 459">
            <a:extLst>
              <a:ext uri="{FF2B5EF4-FFF2-40B4-BE49-F238E27FC236}">
                <a16:creationId xmlns:a16="http://schemas.microsoft.com/office/drawing/2014/main" id="{374793EF-8615-4BBB-B4B3-3BFF12E4B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463">
            <a:extLst>
              <a:ext uri="{FF2B5EF4-FFF2-40B4-BE49-F238E27FC236}">
                <a16:creationId xmlns:a16="http://schemas.microsoft.com/office/drawing/2014/main" id="{3D66489D-D7EF-4000-94AD-68142A47D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Massive MIMO Working Group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Special Project Developing Paper on</a:t>
            </a:r>
            <a:br>
              <a:rPr lang="en-US" altLang="en-US" sz="2400" b="1" dirty="0"/>
            </a:br>
            <a:r>
              <a:rPr lang="en-US" altLang="en-US" sz="2400" b="1" dirty="0"/>
              <a:t>Test Distance for Active Antennas</a:t>
            </a:r>
            <a:endParaRPr lang="en-US" altLang="en-US" sz="2400" dirty="0"/>
          </a:p>
        </p:txBody>
      </p:sp>
      <p:sp>
        <p:nvSpPr>
          <p:cNvPr id="11270" name="Line 464">
            <a:extLst>
              <a:ext uri="{FF2B5EF4-FFF2-40B4-BE49-F238E27FC236}">
                <a16:creationId xmlns:a16="http://schemas.microsoft.com/office/drawing/2014/main" id="{67B1274D-3671-4D3B-9EAF-6B6C75F1BB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0A91E9-0300-4CBB-913A-B5C28DBF17F2}"/>
              </a:ext>
            </a:extLst>
          </p:cNvPr>
          <p:cNvSpPr txBox="1"/>
          <p:nvPr/>
        </p:nvSpPr>
        <p:spPr>
          <a:xfrm>
            <a:off x="584200" y="2730312"/>
            <a:ext cx="8077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Project discusses methodology on how to evaluate active antennas in near and far field measurements conditions may not be at specific 3 or 10 meter distances.</a:t>
            </a:r>
          </a:p>
          <a:p>
            <a:pPr eaLnBrk="1" hangingPunct="1"/>
            <a:endParaRPr lang="en-US" altLang="en-US" sz="20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The paper was balloted in the main committee and approved for voting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</a:rPr>
              <a:t>This has been published in IEEE Xplore and on the C63 website</a:t>
            </a:r>
          </a:p>
        </p:txBody>
      </p:sp>
    </p:spTree>
    <p:extLst>
      <p:ext uri="{BB962C8B-B14F-4D97-AF65-F5344CB8AC3E}">
        <p14:creationId xmlns:p14="http://schemas.microsoft.com/office/powerpoint/2010/main" val="3363689923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0E91FB6C-D066-4387-8745-29A285A4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77F965-8688-4036-8518-F96EBE7A589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075" name="Rectangle 457">
            <a:extLst>
              <a:ext uri="{FF2B5EF4-FFF2-40B4-BE49-F238E27FC236}">
                <a16:creationId xmlns:a16="http://schemas.microsoft.com/office/drawing/2014/main" id="{26B14EB9-B442-4B29-9989-F32D083CC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Accredited Standards Committee </a:t>
            </a:r>
            <a:br>
              <a:rPr lang="en-US" altLang="en-US" sz="3200" b="1" dirty="0"/>
            </a:br>
            <a:r>
              <a:rPr lang="en-US" altLang="en-US" sz="3200" b="1" dirty="0"/>
              <a:t>C63</a:t>
            </a:r>
            <a:r>
              <a:rPr lang="en-US" altLang="en-US" sz="3200" b="1" baseline="30000" dirty="0"/>
              <a:t>®</a:t>
            </a:r>
            <a:r>
              <a:rPr lang="en-US" altLang="en-US" sz="3200" b="1" dirty="0"/>
              <a:t> - EMC</a:t>
            </a:r>
            <a:r>
              <a:rPr lang="en-US" altLang="en-US" sz="3200" dirty="0"/>
              <a:t> </a:t>
            </a:r>
          </a:p>
        </p:txBody>
      </p:sp>
      <p:pic>
        <p:nvPicPr>
          <p:cNvPr id="3076" name="Picture 459">
            <a:extLst>
              <a:ext uri="{FF2B5EF4-FFF2-40B4-BE49-F238E27FC236}">
                <a16:creationId xmlns:a16="http://schemas.microsoft.com/office/drawing/2014/main" id="{E6A8729E-7862-4E45-9809-FA312EC2A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Line 464">
            <a:extLst>
              <a:ext uri="{FF2B5EF4-FFF2-40B4-BE49-F238E27FC236}">
                <a16:creationId xmlns:a16="http://schemas.microsoft.com/office/drawing/2014/main" id="{A68F1F0F-A3C7-4AD8-93F5-2219FF59F9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4">
            <a:extLst>
              <a:ext uri="{FF2B5EF4-FFF2-40B4-BE49-F238E27FC236}">
                <a16:creationId xmlns:a16="http://schemas.microsoft.com/office/drawing/2014/main" id="{8B4F2750-7581-4546-9F62-E6A78A48F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" y="1447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Motion</a:t>
            </a:r>
          </a:p>
        </p:txBody>
      </p:sp>
      <p:sp>
        <p:nvSpPr>
          <p:cNvPr id="3079" name="Text Box 465">
            <a:extLst>
              <a:ext uri="{FF2B5EF4-FFF2-40B4-BE49-F238E27FC236}">
                <a16:creationId xmlns:a16="http://schemas.microsoft.com/office/drawing/2014/main" id="{316CC68D-6967-43CE-9264-F65030B77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SC4 seeks approval from the Main Committee for the new C63.29 PINS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0E91FB6C-D066-4387-8745-29A285A4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77F965-8688-4036-8518-F96EBE7A589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075" name="Rectangle 457">
            <a:extLst>
              <a:ext uri="{FF2B5EF4-FFF2-40B4-BE49-F238E27FC236}">
                <a16:creationId xmlns:a16="http://schemas.microsoft.com/office/drawing/2014/main" id="{26B14EB9-B442-4B29-9989-F32D083CC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Accredited Standards Committee </a:t>
            </a:r>
            <a:br>
              <a:rPr lang="en-US" altLang="en-US" sz="3200" b="1" dirty="0"/>
            </a:br>
            <a:r>
              <a:rPr lang="en-US" altLang="en-US" sz="3200" b="1" dirty="0"/>
              <a:t>C63</a:t>
            </a:r>
            <a:r>
              <a:rPr lang="en-US" altLang="en-US" sz="3200" b="1" baseline="30000" dirty="0"/>
              <a:t>®</a:t>
            </a:r>
            <a:r>
              <a:rPr lang="en-US" altLang="en-US" sz="3200" b="1" dirty="0"/>
              <a:t> - EMC</a:t>
            </a:r>
            <a:r>
              <a:rPr lang="en-US" altLang="en-US" sz="3200" dirty="0"/>
              <a:t> </a:t>
            </a:r>
          </a:p>
        </p:txBody>
      </p:sp>
      <p:pic>
        <p:nvPicPr>
          <p:cNvPr id="3076" name="Picture 459">
            <a:extLst>
              <a:ext uri="{FF2B5EF4-FFF2-40B4-BE49-F238E27FC236}">
                <a16:creationId xmlns:a16="http://schemas.microsoft.com/office/drawing/2014/main" id="{E6A8729E-7862-4E45-9809-FA312EC2A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Line 464">
            <a:extLst>
              <a:ext uri="{FF2B5EF4-FFF2-40B4-BE49-F238E27FC236}">
                <a16:creationId xmlns:a16="http://schemas.microsoft.com/office/drawing/2014/main" id="{A68F1F0F-A3C7-4AD8-93F5-2219FF59F9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4">
            <a:extLst>
              <a:ext uri="{FF2B5EF4-FFF2-40B4-BE49-F238E27FC236}">
                <a16:creationId xmlns:a16="http://schemas.microsoft.com/office/drawing/2014/main" id="{8B4F2750-7581-4546-9F62-E6A78A48F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" y="1447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Motion</a:t>
            </a:r>
          </a:p>
        </p:txBody>
      </p:sp>
      <p:sp>
        <p:nvSpPr>
          <p:cNvPr id="3079" name="Text Box 465">
            <a:extLst>
              <a:ext uri="{FF2B5EF4-FFF2-40B4-BE49-F238E27FC236}">
                <a16:creationId xmlns:a16="http://schemas.microsoft.com/office/drawing/2014/main" id="{316CC68D-6967-43CE-9264-F65030B77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SC4 seeks approval from the Main Committee for membership, duties and scope as documented on next 3 slides</a:t>
            </a:r>
          </a:p>
        </p:txBody>
      </p:sp>
    </p:spTree>
    <p:extLst>
      <p:ext uri="{BB962C8B-B14F-4D97-AF65-F5344CB8AC3E}">
        <p14:creationId xmlns:p14="http://schemas.microsoft.com/office/powerpoint/2010/main" val="3878833367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F8B06072-0AB7-4204-A304-27952B4A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CDAEC9-59FA-4A30-AA18-AB40972E86A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4099" name="Rectangle 457">
            <a:extLst>
              <a:ext uri="{FF2B5EF4-FFF2-40B4-BE49-F238E27FC236}">
                <a16:creationId xmlns:a16="http://schemas.microsoft.com/office/drawing/2014/main" id="{85C919EA-5908-4C50-94FA-C480C5E3F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Accredited Standards Committee </a:t>
            </a:r>
            <a:br>
              <a:rPr lang="en-US" altLang="en-US" sz="3200" b="1" dirty="0"/>
            </a:br>
            <a:r>
              <a:rPr lang="en-US" altLang="en-US" sz="3200" b="1" dirty="0"/>
              <a:t>C63</a:t>
            </a:r>
            <a:r>
              <a:rPr lang="en-US" altLang="en-US" sz="3200" b="1" baseline="30000" dirty="0"/>
              <a:t>®</a:t>
            </a:r>
            <a:r>
              <a:rPr lang="en-US" altLang="en-US" sz="3200" b="1" dirty="0"/>
              <a:t> - EMC</a:t>
            </a:r>
            <a:r>
              <a:rPr lang="en-US" altLang="en-US" sz="3200" dirty="0"/>
              <a:t> </a:t>
            </a:r>
          </a:p>
        </p:txBody>
      </p:sp>
      <p:pic>
        <p:nvPicPr>
          <p:cNvPr id="4100" name="Picture 459">
            <a:extLst>
              <a:ext uri="{FF2B5EF4-FFF2-40B4-BE49-F238E27FC236}">
                <a16:creationId xmlns:a16="http://schemas.microsoft.com/office/drawing/2014/main" id="{66C3B06F-AB20-4883-B4DC-954690BC8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463">
            <a:extLst>
              <a:ext uri="{FF2B5EF4-FFF2-40B4-BE49-F238E27FC236}">
                <a16:creationId xmlns:a16="http://schemas.microsoft.com/office/drawing/2014/main" id="{1C59F8B2-CDC7-4126-874C-25F4CB895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2525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Membership of Subcommittee</a:t>
            </a:r>
          </a:p>
        </p:txBody>
      </p:sp>
      <p:sp>
        <p:nvSpPr>
          <p:cNvPr id="4102" name="Line 464">
            <a:extLst>
              <a:ext uri="{FF2B5EF4-FFF2-40B4-BE49-F238E27FC236}">
                <a16:creationId xmlns:a16="http://schemas.microsoft.com/office/drawing/2014/main" id="{AFAB16A1-B167-49A8-B01F-97247B05C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465">
            <a:extLst>
              <a:ext uri="{FF2B5EF4-FFF2-40B4-BE49-F238E27FC236}">
                <a16:creationId xmlns:a16="http://schemas.microsoft.com/office/drawing/2014/main" id="{1A108742-AE71-453A-8826-748EE497E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32460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Total members – 28				</a:t>
            </a:r>
            <a:r>
              <a:rPr lang="en-US" altLang="en-US" sz="1400" dirty="0"/>
              <a:t>(Denys Shumakov new member)</a:t>
            </a:r>
            <a:endParaRPr lang="en-US" altLang="en-US" sz="2000" dirty="0"/>
          </a:p>
        </p:txBody>
      </p:sp>
      <p:sp>
        <p:nvSpPr>
          <p:cNvPr id="4292" name="Rectangle 9">
            <a:extLst>
              <a:ext uri="{FF2B5EF4-FFF2-40B4-BE49-F238E27FC236}">
                <a16:creationId xmlns:a16="http://schemas.microsoft.com/office/drawing/2014/main" id="{7CF95D5A-83B5-4674-AD0D-7A43A1145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173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2A0E29C-7465-716E-7496-791E9FC9D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1653995"/>
            <a:ext cx="103201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0DD84C-84A3-D1BB-787A-9CC37B4B00E2}"/>
              </a:ext>
            </a:extLst>
          </p:cNvPr>
          <p:cNvGraphicFramePr>
            <a:graphicFrameLocks noGrp="1"/>
          </p:cNvGraphicFramePr>
          <p:nvPr/>
        </p:nvGraphicFramePr>
        <p:xfrm>
          <a:off x="1704737" y="1582687"/>
          <a:ext cx="5734526" cy="45609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42113">
                  <a:extLst>
                    <a:ext uri="{9D8B030D-6E8A-4147-A177-3AD203B41FA5}">
                      <a16:colId xmlns:a16="http://schemas.microsoft.com/office/drawing/2014/main" val="2852854059"/>
                    </a:ext>
                  </a:extLst>
                </a:gridCol>
                <a:gridCol w="787596">
                  <a:extLst>
                    <a:ext uri="{9D8B030D-6E8A-4147-A177-3AD203B41FA5}">
                      <a16:colId xmlns:a16="http://schemas.microsoft.com/office/drawing/2014/main" val="2676935301"/>
                    </a:ext>
                  </a:extLst>
                </a:gridCol>
                <a:gridCol w="3304817">
                  <a:extLst>
                    <a:ext uri="{9D8B030D-6E8A-4147-A177-3AD203B41FA5}">
                      <a16:colId xmlns:a16="http://schemas.microsoft.com/office/drawing/2014/main" val="1465240877"/>
                    </a:ext>
                  </a:extLst>
                </a:gridCol>
              </a:tblGrid>
              <a:tr h="2019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0080"/>
                          </a:highlight>
                        </a:rPr>
                        <a:t>Name</a:t>
                      </a:r>
                      <a:endParaRPr lang="en-US" sz="1000">
                        <a:effectLst/>
                        <a:highlight>
                          <a:srgbClr val="00008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0080"/>
                          </a:highlight>
                        </a:rPr>
                        <a:t>Role in SC</a:t>
                      </a:r>
                      <a:endParaRPr lang="en-US" sz="1000">
                        <a:effectLst/>
                        <a:highlight>
                          <a:srgbClr val="00008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0080"/>
                          </a:highlight>
                        </a:rPr>
                        <a:t>Affiliation</a:t>
                      </a:r>
                      <a:endParaRPr lang="en-US" sz="1000">
                        <a:effectLst/>
                        <a:highlight>
                          <a:srgbClr val="00008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435601410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3"/>
                        </a:rPr>
                        <a:t>Abbondante, Nicholas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Intertek (Primary Rep)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1595463499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4"/>
                        </a:rPr>
                        <a:t>Antola, Michael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UL LLC (Alternate Rep)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3728353562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5"/>
                        </a:rPr>
                        <a:t>Case, David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TIMCO Engineering Inc., an IIA Company (Expert)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1038046198"/>
                  </a:ext>
                </a:extLst>
              </a:tr>
              <a:tr h="274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4220" algn="r"/>
                        </a:tabLst>
                      </a:pPr>
                      <a:r>
                        <a:rPr lang="en-US" sz="1000" u="sng">
                          <a:effectLst/>
                          <a:hlinkClick r:id="rId6"/>
                        </a:rPr>
                        <a:t>Chamberlain, David 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Innovation, Science &amp; Economic Development Canada (Expert)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661897353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4220" algn="r"/>
                        </a:tabLst>
                      </a:pPr>
                      <a:r>
                        <a:rPr lang="en-US" sz="1000" u="sng">
                          <a:effectLst/>
                          <a:hlinkClick r:id="rId7"/>
                        </a:rPr>
                        <a:t>Chen, Zhong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ETS-Lindgren (Primary)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1465590067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8"/>
                        </a:rPr>
                        <a:t>Coder, Jason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NIST (Primary)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2549977978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9"/>
                        </a:rPr>
                        <a:t>DeLisi, Bob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Chair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UL LLC (Primary)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732602291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0"/>
                        </a:rPr>
                        <a:t>Elliott, William (Mac)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TÜV SÜD America, Inc. (Primary)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40765341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1"/>
                        </a:rPr>
                        <a:t>Friden, Jonas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Ericsson AB (Expert)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4000823291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2"/>
                        </a:rPr>
                        <a:t>Graff, William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TCB Council, Inc. (Primary)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329515570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3"/>
                        </a:rPr>
                        <a:t>Heckrotte, Mike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UL LLC (Expert)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4062230208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4"/>
                        </a:rPr>
                        <a:t>Hodes, Harry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Consultant (Individual)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3088767077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5"/>
                        </a:rPr>
                        <a:t>Hoolihan, Dan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Hoolihan EMC Consulting (Individual)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3778009071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6"/>
                        </a:rPr>
                        <a:t>House, Jody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Element Materials Technology (Alternate)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2810789794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7"/>
                        </a:rPr>
                        <a:t>Kiemel, Greg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Apple Inc. (Primary)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3838221370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8"/>
                        </a:rPr>
                        <a:t>Klinger, Jeff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Individual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2371868026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9"/>
                        </a:rPr>
                        <a:t>Kramer, Doug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Apple Inc. (Expert)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920520620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0"/>
                        </a:rPr>
                        <a:t>Lee, Edmund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Apple Inc. (Expert)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1135617690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1"/>
                        </a:rPr>
                        <a:t>Mahn, Terry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Fish &amp; Richardson P.C.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1607915680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2"/>
                        </a:rPr>
                        <a:t>Mendoza, Ernesto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Signify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2089915051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3"/>
                        </a:rPr>
                        <a:t>Molaei, Nima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Element Materials Technology (Primary Rep)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36094663"/>
                  </a:ext>
                </a:extLst>
              </a:tr>
              <a:tr h="274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4"/>
                        </a:rPr>
                        <a:t>Nixon, Jason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Innovation, Science and Economic Development Canada (Primary)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2309923536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5"/>
                        </a:rPr>
                        <a:t>Pino, Dan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Element Materials Technology (Technical Expert)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2794245760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6"/>
                        </a:rPr>
                        <a:t>Royer, Tim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TIMCO Engineering Inc., an IIA Company (Primary)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4115977217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7"/>
                        </a:rPr>
                        <a:t>Salem, Pelin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Cisco Systems, Inc. (Technical Expert)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232998280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8"/>
                        </a:rPr>
                        <a:t>Skoglund, Kenth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Ericsson AB (Primary)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3597299915"/>
                  </a:ext>
                </a:extLst>
              </a:tr>
              <a:tr h="15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9"/>
                        </a:rPr>
                        <a:t>Zimmerman, Dave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5935" algn="ctr"/>
                        </a:tabLst>
                      </a:pPr>
                      <a:r>
                        <a:rPr lang="en-US" sz="1000" dirty="0">
                          <a:effectLst/>
                        </a:rPr>
                        <a:t>Spectrum EMC, LLC (Individual)	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772" marR="61772" marT="0" marB="0"/>
                </a:tc>
                <a:extLst>
                  <a:ext uri="{0D108BD9-81ED-4DB2-BD59-A6C34878D82A}">
                    <a16:rowId xmlns:a16="http://schemas.microsoft.com/office/drawing/2014/main" val="37413146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CBE51D-A0C0-4A05-B0F1-07EB31A0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6FB-8C9F-4D81-90E5-0C019712A3B2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C3A9D-3548-4493-8FB7-41AE640C3349}"/>
              </a:ext>
            </a:extLst>
          </p:cNvPr>
          <p:cNvSpPr/>
          <p:nvPr/>
        </p:nvSpPr>
        <p:spPr>
          <a:xfrm>
            <a:off x="479898" y="228600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Subcommittee 4 is responsible for writing and maintaining existing and proposed C63® standards for wireless and ISM devices (</a:t>
            </a:r>
            <a:r>
              <a:rPr lang="en-US" altLang="en-US" sz="2800" dirty="0" err="1"/>
              <a:t>e.g.lighting</a:t>
            </a:r>
            <a:r>
              <a:rPr lang="en-US" altLang="en-US" sz="2800" dirty="0"/>
              <a:t>, wireless power transfer, Industrial and dielectric heaters, and similar equipment), as assigned by the Main Committee ANSC-C63®.</a:t>
            </a:r>
          </a:p>
        </p:txBody>
      </p:sp>
      <p:sp>
        <p:nvSpPr>
          <p:cNvPr id="5" name="Text Box 463">
            <a:extLst>
              <a:ext uri="{FF2B5EF4-FFF2-40B4-BE49-F238E27FC236}">
                <a16:creationId xmlns:a16="http://schemas.microsoft.com/office/drawing/2014/main" id="{4E5CDC9D-1629-4D3C-B96D-9A83CDB88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Scope of Subcommittee 4</a:t>
            </a:r>
          </a:p>
        </p:txBody>
      </p:sp>
      <p:sp>
        <p:nvSpPr>
          <p:cNvPr id="6" name="Rectangle 457">
            <a:extLst>
              <a:ext uri="{FF2B5EF4-FFF2-40B4-BE49-F238E27FC236}">
                <a16:creationId xmlns:a16="http://schemas.microsoft.com/office/drawing/2014/main" id="{E5281BB4-173C-4F87-84AE-E9E8B4013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762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kern="0"/>
              <a:t>Accredited Standards Committee </a:t>
            </a:r>
            <a:br>
              <a:rPr lang="en-US" altLang="en-US" sz="3200" b="1" kern="0"/>
            </a:br>
            <a:r>
              <a:rPr lang="en-US" altLang="en-US" sz="3200" b="1" kern="0"/>
              <a:t>C63</a:t>
            </a:r>
            <a:r>
              <a:rPr lang="en-US" altLang="en-US" sz="3200" b="1" kern="0" baseline="30000"/>
              <a:t>®</a:t>
            </a:r>
            <a:r>
              <a:rPr lang="en-US" altLang="en-US" sz="3200" b="1" kern="0"/>
              <a:t> - EMC</a:t>
            </a:r>
            <a:r>
              <a:rPr lang="en-US" altLang="en-US" sz="3200" b="0" kern="0"/>
              <a:t> </a:t>
            </a:r>
            <a:endParaRPr lang="en-US" altLang="en-US" sz="3200" b="0" kern="0" dirty="0"/>
          </a:p>
        </p:txBody>
      </p:sp>
      <p:pic>
        <p:nvPicPr>
          <p:cNvPr id="7" name="Picture 459">
            <a:extLst>
              <a:ext uri="{FF2B5EF4-FFF2-40B4-BE49-F238E27FC236}">
                <a16:creationId xmlns:a16="http://schemas.microsoft.com/office/drawing/2014/main" id="{6BB31436-85E6-4D72-AEB3-ADABD6903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76626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CBE51D-A0C0-4A05-B0F1-07EB31A0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6FB-8C9F-4D81-90E5-0C019712A3B2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C3A9D-3548-4493-8FB7-41AE640C3349}"/>
              </a:ext>
            </a:extLst>
          </p:cNvPr>
          <p:cNvSpPr/>
          <p:nvPr/>
        </p:nvSpPr>
        <p:spPr>
          <a:xfrm>
            <a:off x="479898" y="1905000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C63.10 - American National Standard for Testing Unlicensed Wireless Devices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C63.26 - American National Standard of procedures for compliance testing of transmitters used in licensed radio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C63.29 - American National Standard of procedures for compliance testing of lighting products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C63.30 - American National Standard of procedures for compliance testing of Wireless Power Transfer products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C63.31 - American National Standard for compliance testing of Industrial, Scientific and Medical (ISM)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Massive MIMO SC Working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5" name="Text Box 463">
            <a:extLst>
              <a:ext uri="{FF2B5EF4-FFF2-40B4-BE49-F238E27FC236}">
                <a16:creationId xmlns:a16="http://schemas.microsoft.com/office/drawing/2014/main" id="{4E5CDC9D-1629-4D3C-B96D-9A83CDB88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4925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Duties of Subcommittee 4</a:t>
            </a:r>
          </a:p>
        </p:txBody>
      </p:sp>
      <p:sp>
        <p:nvSpPr>
          <p:cNvPr id="6" name="Rectangle 457">
            <a:extLst>
              <a:ext uri="{FF2B5EF4-FFF2-40B4-BE49-F238E27FC236}">
                <a16:creationId xmlns:a16="http://schemas.microsoft.com/office/drawing/2014/main" id="{E5281BB4-173C-4F87-84AE-E9E8B4013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762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kern="0"/>
              <a:t>Accredited Standards Committee </a:t>
            </a:r>
            <a:br>
              <a:rPr lang="en-US" altLang="en-US" sz="3200" b="1" kern="0"/>
            </a:br>
            <a:r>
              <a:rPr lang="en-US" altLang="en-US" sz="3200" b="1" kern="0"/>
              <a:t>C63</a:t>
            </a:r>
            <a:r>
              <a:rPr lang="en-US" altLang="en-US" sz="3200" b="1" kern="0" baseline="30000"/>
              <a:t>®</a:t>
            </a:r>
            <a:r>
              <a:rPr lang="en-US" altLang="en-US" sz="3200" b="1" kern="0"/>
              <a:t> - EMC</a:t>
            </a:r>
            <a:r>
              <a:rPr lang="en-US" altLang="en-US" sz="3200" b="0" kern="0"/>
              <a:t> </a:t>
            </a:r>
            <a:endParaRPr lang="en-US" altLang="en-US" sz="3200" b="0" kern="0" dirty="0"/>
          </a:p>
        </p:txBody>
      </p:sp>
      <p:pic>
        <p:nvPicPr>
          <p:cNvPr id="7" name="Picture 459">
            <a:extLst>
              <a:ext uri="{FF2B5EF4-FFF2-40B4-BE49-F238E27FC236}">
                <a16:creationId xmlns:a16="http://schemas.microsoft.com/office/drawing/2014/main" id="{6BB31436-85E6-4D72-AEB3-ADABD6903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35365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CBE51D-A0C0-4A05-B0F1-07EB31A0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6FB-8C9F-4D81-90E5-0C019712A3B2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C3A9D-3548-4493-8FB7-41AE640C3349}"/>
              </a:ext>
            </a:extLst>
          </p:cNvPr>
          <p:cNvSpPr/>
          <p:nvPr/>
        </p:nvSpPr>
        <p:spPr>
          <a:xfrm>
            <a:off x="479898" y="1905000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C63.10 - American National Standard for Testing Unlicensed Wireless Devices – </a:t>
            </a:r>
            <a:r>
              <a:rPr lang="en-US" altLang="en-US" sz="2000" dirty="0">
                <a:solidFill>
                  <a:srgbClr val="FF0000"/>
                </a:solidFill>
              </a:rPr>
              <a:t>ed4.0 WG underway</a:t>
            </a:r>
            <a:endParaRPr lang="en-US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C63.10 Corrigendum- American National Standard for Testing Unlicensed Wireless Devices – </a:t>
            </a:r>
            <a:r>
              <a:rPr lang="en-US" altLang="en-US" sz="2000" dirty="0">
                <a:solidFill>
                  <a:srgbClr val="FF0000"/>
                </a:solidFill>
              </a:rPr>
              <a:t>published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C63.10 Ed3.0 Amendment1- American National Standard for Testing Unlicensed Wireless Devices – </a:t>
            </a:r>
            <a:r>
              <a:rPr lang="en-US" altLang="en-US" sz="2000" dirty="0">
                <a:solidFill>
                  <a:srgbClr val="FF0000"/>
                </a:solidFill>
              </a:rPr>
              <a:t>in ballot</a:t>
            </a:r>
            <a:endParaRPr lang="en-US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C63.26 - American National Standard of procedures for compliance testing of transmitters used in licensed radio services – </a:t>
            </a:r>
            <a:r>
              <a:rPr lang="en-US" altLang="en-US" sz="2000" dirty="0">
                <a:solidFill>
                  <a:srgbClr val="FF0000"/>
                </a:solidFill>
              </a:rPr>
              <a:t>nine years into revision</a:t>
            </a:r>
            <a:endParaRPr lang="en-US" altLang="en-US" sz="2000" dirty="0"/>
          </a:p>
        </p:txBody>
      </p:sp>
      <p:sp>
        <p:nvSpPr>
          <p:cNvPr id="5" name="Text Box 463">
            <a:extLst>
              <a:ext uri="{FF2B5EF4-FFF2-40B4-BE49-F238E27FC236}">
                <a16:creationId xmlns:a16="http://schemas.microsoft.com/office/drawing/2014/main" id="{4E5CDC9D-1629-4D3C-B96D-9A83CDB88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4925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Duties of Subcommittee 4</a:t>
            </a:r>
          </a:p>
        </p:txBody>
      </p:sp>
      <p:sp>
        <p:nvSpPr>
          <p:cNvPr id="6" name="Rectangle 457">
            <a:extLst>
              <a:ext uri="{FF2B5EF4-FFF2-40B4-BE49-F238E27FC236}">
                <a16:creationId xmlns:a16="http://schemas.microsoft.com/office/drawing/2014/main" id="{E5281BB4-173C-4F87-84AE-E9E8B4013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762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kern="0"/>
              <a:t>Accredited Standards Committee </a:t>
            </a:r>
            <a:br>
              <a:rPr lang="en-US" altLang="en-US" sz="3200" b="1" kern="0"/>
            </a:br>
            <a:r>
              <a:rPr lang="en-US" altLang="en-US" sz="3200" b="1" kern="0"/>
              <a:t>C63</a:t>
            </a:r>
            <a:r>
              <a:rPr lang="en-US" altLang="en-US" sz="3200" b="1" kern="0" baseline="30000"/>
              <a:t>®</a:t>
            </a:r>
            <a:r>
              <a:rPr lang="en-US" altLang="en-US" sz="3200" b="1" kern="0"/>
              <a:t> - EMC</a:t>
            </a:r>
            <a:r>
              <a:rPr lang="en-US" altLang="en-US" sz="3200" b="0" kern="0"/>
              <a:t> </a:t>
            </a:r>
            <a:endParaRPr lang="en-US" altLang="en-US" sz="3200" b="0" kern="0" dirty="0"/>
          </a:p>
        </p:txBody>
      </p:sp>
      <p:pic>
        <p:nvPicPr>
          <p:cNvPr id="7" name="Picture 459">
            <a:extLst>
              <a:ext uri="{FF2B5EF4-FFF2-40B4-BE49-F238E27FC236}">
                <a16:creationId xmlns:a16="http://schemas.microsoft.com/office/drawing/2014/main" id="{6BB31436-85E6-4D72-AEB3-ADABD6903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942952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CBE51D-A0C0-4A05-B0F1-07EB31A0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6FB-8C9F-4D81-90E5-0C019712A3B2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C3A9D-3548-4493-8FB7-41AE640C3349}"/>
              </a:ext>
            </a:extLst>
          </p:cNvPr>
          <p:cNvSpPr/>
          <p:nvPr/>
        </p:nvSpPr>
        <p:spPr>
          <a:xfrm>
            <a:off x="479898" y="19050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C63.29 - American National Standard of procedures for compliance testing of lighting products – </a:t>
            </a:r>
            <a:r>
              <a:rPr lang="en-US" altLang="en-US" sz="2000" dirty="0">
                <a:solidFill>
                  <a:srgbClr val="FF0000"/>
                </a:solidFill>
              </a:rPr>
              <a:t>PINS generated</a:t>
            </a:r>
            <a:endParaRPr lang="en-US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C63.30 - American National Standard of procedures for compliance testing of Wireless Power Transfer products – </a:t>
            </a:r>
            <a:r>
              <a:rPr lang="en-US" altLang="en-US" sz="2000" dirty="0">
                <a:solidFill>
                  <a:srgbClr val="FF0000"/>
                </a:solidFill>
              </a:rPr>
              <a:t>published, new PINS may be forthcoming</a:t>
            </a:r>
            <a:endParaRPr lang="en-US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C63.31 - American National Standard for compliance testing of Industrial, Scientific and Medical (ISM) Equipment – </a:t>
            </a:r>
            <a:r>
              <a:rPr lang="en-US" altLang="en-US" sz="2000" dirty="0">
                <a:solidFill>
                  <a:srgbClr val="FF0000"/>
                </a:solidFill>
              </a:rPr>
              <a:t>underway</a:t>
            </a:r>
            <a:endParaRPr lang="en-US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Massive MIMO SC Working group – </a:t>
            </a:r>
            <a:r>
              <a:rPr lang="en-US" altLang="en-US" sz="2000" dirty="0">
                <a:solidFill>
                  <a:srgbClr val="FF0000"/>
                </a:solidFill>
              </a:rPr>
              <a:t>published</a:t>
            </a:r>
            <a:endParaRPr lang="en-US" altLang="en-US" sz="2000" dirty="0"/>
          </a:p>
        </p:txBody>
      </p:sp>
      <p:sp>
        <p:nvSpPr>
          <p:cNvPr id="5" name="Text Box 463">
            <a:extLst>
              <a:ext uri="{FF2B5EF4-FFF2-40B4-BE49-F238E27FC236}">
                <a16:creationId xmlns:a16="http://schemas.microsoft.com/office/drawing/2014/main" id="{4E5CDC9D-1629-4D3C-B96D-9A83CDB88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4925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Duties of Subcommittee 4</a:t>
            </a:r>
          </a:p>
        </p:txBody>
      </p:sp>
      <p:sp>
        <p:nvSpPr>
          <p:cNvPr id="6" name="Rectangle 457">
            <a:extLst>
              <a:ext uri="{FF2B5EF4-FFF2-40B4-BE49-F238E27FC236}">
                <a16:creationId xmlns:a16="http://schemas.microsoft.com/office/drawing/2014/main" id="{E5281BB4-173C-4F87-84AE-E9E8B4013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762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kern="0"/>
              <a:t>Accredited Standards Committee </a:t>
            </a:r>
            <a:br>
              <a:rPr lang="en-US" altLang="en-US" sz="3200" b="1" kern="0"/>
            </a:br>
            <a:r>
              <a:rPr lang="en-US" altLang="en-US" sz="3200" b="1" kern="0"/>
              <a:t>C63</a:t>
            </a:r>
            <a:r>
              <a:rPr lang="en-US" altLang="en-US" sz="3200" b="1" kern="0" baseline="30000"/>
              <a:t>®</a:t>
            </a:r>
            <a:r>
              <a:rPr lang="en-US" altLang="en-US" sz="3200" b="1" kern="0"/>
              <a:t> - EMC</a:t>
            </a:r>
            <a:r>
              <a:rPr lang="en-US" altLang="en-US" sz="3200" b="0" kern="0"/>
              <a:t> </a:t>
            </a:r>
            <a:endParaRPr lang="en-US" altLang="en-US" sz="3200" b="0" kern="0" dirty="0"/>
          </a:p>
        </p:txBody>
      </p:sp>
      <p:pic>
        <p:nvPicPr>
          <p:cNvPr id="7" name="Picture 459">
            <a:extLst>
              <a:ext uri="{FF2B5EF4-FFF2-40B4-BE49-F238E27FC236}">
                <a16:creationId xmlns:a16="http://schemas.microsoft.com/office/drawing/2014/main" id="{6BB31436-85E6-4D72-AEB3-ADABD6903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774743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CBE51D-A0C0-4A05-B0F1-07EB31A0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6FB-8C9F-4D81-90E5-0C019712A3B2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C3A9D-3548-4493-8FB7-41AE640C3349}"/>
              </a:ext>
            </a:extLst>
          </p:cNvPr>
          <p:cNvSpPr/>
          <p:nvPr/>
        </p:nvSpPr>
        <p:spPr>
          <a:xfrm>
            <a:off x="479898" y="228600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Subcommittee 4 is responsible for writing and maintaining existing and proposed C63® standards for wireless and ISM devices (</a:t>
            </a:r>
            <a:r>
              <a:rPr lang="en-US" altLang="en-US" sz="2800" dirty="0" err="1"/>
              <a:t>e.g.lighting</a:t>
            </a:r>
            <a:r>
              <a:rPr lang="en-US" altLang="en-US" sz="2800" dirty="0"/>
              <a:t>, wireless power transfer, Industrial and dielectric heaters, and similar equipment), as assigned by the Main Committee ANSC-C63®.</a:t>
            </a:r>
          </a:p>
        </p:txBody>
      </p:sp>
      <p:sp>
        <p:nvSpPr>
          <p:cNvPr id="5" name="Text Box 463">
            <a:extLst>
              <a:ext uri="{FF2B5EF4-FFF2-40B4-BE49-F238E27FC236}">
                <a16:creationId xmlns:a16="http://schemas.microsoft.com/office/drawing/2014/main" id="{4E5CDC9D-1629-4D3C-B96D-9A83CDB88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Scope of Subcommittee 4</a:t>
            </a:r>
          </a:p>
        </p:txBody>
      </p:sp>
      <p:sp>
        <p:nvSpPr>
          <p:cNvPr id="6" name="Rectangle 457">
            <a:extLst>
              <a:ext uri="{FF2B5EF4-FFF2-40B4-BE49-F238E27FC236}">
                <a16:creationId xmlns:a16="http://schemas.microsoft.com/office/drawing/2014/main" id="{E5281BB4-173C-4F87-84AE-E9E8B4013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762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kern="0"/>
              <a:t>Accredited Standards Committee </a:t>
            </a:r>
            <a:br>
              <a:rPr lang="en-US" altLang="en-US" sz="3200" b="1" kern="0"/>
            </a:br>
            <a:r>
              <a:rPr lang="en-US" altLang="en-US" sz="3200" b="1" kern="0"/>
              <a:t>C63</a:t>
            </a:r>
            <a:r>
              <a:rPr lang="en-US" altLang="en-US" sz="3200" b="1" kern="0" baseline="30000"/>
              <a:t>®</a:t>
            </a:r>
            <a:r>
              <a:rPr lang="en-US" altLang="en-US" sz="3200" b="1" kern="0"/>
              <a:t> - EMC</a:t>
            </a:r>
            <a:r>
              <a:rPr lang="en-US" altLang="en-US" sz="3200" b="0" kern="0"/>
              <a:t> </a:t>
            </a:r>
            <a:endParaRPr lang="en-US" altLang="en-US" sz="3200" b="0" kern="0" dirty="0"/>
          </a:p>
        </p:txBody>
      </p:sp>
      <p:pic>
        <p:nvPicPr>
          <p:cNvPr id="7" name="Picture 459">
            <a:extLst>
              <a:ext uri="{FF2B5EF4-FFF2-40B4-BE49-F238E27FC236}">
                <a16:creationId xmlns:a16="http://schemas.microsoft.com/office/drawing/2014/main" id="{6BB31436-85E6-4D72-AEB3-ADABD6903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908656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064AD9B9-CB66-425C-A3D4-96174402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1788EE-43E5-4514-B6AB-C50E86DBC31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457">
            <a:extLst>
              <a:ext uri="{FF2B5EF4-FFF2-40B4-BE49-F238E27FC236}">
                <a16:creationId xmlns:a16="http://schemas.microsoft.com/office/drawing/2014/main" id="{B74FF64E-7332-4645-A727-5727C40E4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7172" name="Picture 459">
            <a:extLst>
              <a:ext uri="{FF2B5EF4-FFF2-40B4-BE49-F238E27FC236}">
                <a16:creationId xmlns:a16="http://schemas.microsoft.com/office/drawing/2014/main" id="{4319841A-646C-40A5-A0B8-E111FBD97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463">
            <a:extLst>
              <a:ext uri="{FF2B5EF4-FFF2-40B4-BE49-F238E27FC236}">
                <a16:creationId xmlns:a16="http://schemas.microsoft.com/office/drawing/2014/main" id="{4E92DFBA-8B4E-4C24-9C18-1B6C1C5CF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C63.10 Testing Unlicensed Wireless Devices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dirty="0"/>
          </a:p>
        </p:txBody>
      </p:sp>
      <p:sp>
        <p:nvSpPr>
          <p:cNvPr id="7174" name="Line 464">
            <a:extLst>
              <a:ext uri="{FF2B5EF4-FFF2-40B4-BE49-F238E27FC236}">
                <a16:creationId xmlns:a16="http://schemas.microsoft.com/office/drawing/2014/main" id="{4337332F-FE0E-406C-A875-5BC2A0885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Box 1">
            <a:extLst>
              <a:ext uri="{FF2B5EF4-FFF2-40B4-BE49-F238E27FC236}">
                <a16:creationId xmlns:a16="http://schemas.microsoft.com/office/drawing/2014/main" id="{EF384099-6419-42B7-8C89-8E8EFD066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4" y="1804988"/>
            <a:ext cx="8048626" cy="318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400" dirty="0"/>
              <a:t>Corrigendum is published</a:t>
            </a:r>
          </a:p>
          <a:p>
            <a:pPr>
              <a:defRPr/>
            </a:pPr>
            <a:r>
              <a:rPr lang="en-US" altLang="en-US" sz="2400" dirty="0"/>
              <a:t>Amendment – Working group has completed work and the draft is currently in ballot phase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b="0" dirty="0">
                <a:cs typeface="Times New Roman" panose="02020603050405020304" pitchFamily="18" charset="0"/>
              </a:rPr>
              <a:t>Emission BW/99% OBW for signals where modulation components are more than 20dBc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b="0" dirty="0">
                <a:cs typeface="Times New Roman" panose="02020603050405020304" pitchFamily="18" charset="0"/>
              </a:rPr>
              <a:t>UWB guidance on anechoic material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b="0" dirty="0">
                <a:cs typeface="Times New Roman" panose="02020603050405020304" pitchFamily="18" charset="0"/>
              </a:rPr>
              <a:t>UNII 5.9GHz and 6E emission masks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b="0" dirty="0">
                <a:cs typeface="Times New Roman" panose="02020603050405020304" pitchFamily="18" charset="0"/>
              </a:rPr>
              <a:t>Scope expansion to upper frequency boundary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064AD9B9-CB66-425C-A3D4-96174402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1788EE-43E5-4514-B6AB-C50E86DBC31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1" name="Rectangle 457">
            <a:extLst>
              <a:ext uri="{FF2B5EF4-FFF2-40B4-BE49-F238E27FC236}">
                <a16:creationId xmlns:a16="http://schemas.microsoft.com/office/drawing/2014/main" id="{B74FF64E-7332-4645-A727-5727C40E4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7172" name="Picture 459">
            <a:extLst>
              <a:ext uri="{FF2B5EF4-FFF2-40B4-BE49-F238E27FC236}">
                <a16:creationId xmlns:a16="http://schemas.microsoft.com/office/drawing/2014/main" id="{4319841A-646C-40A5-A0B8-E111FBD97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463">
            <a:extLst>
              <a:ext uri="{FF2B5EF4-FFF2-40B4-BE49-F238E27FC236}">
                <a16:creationId xmlns:a16="http://schemas.microsoft.com/office/drawing/2014/main" id="{4E92DFBA-8B4E-4C24-9C18-1B6C1C5CF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C63.10 Testing Unlicensed Wireless Devices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dirty="0"/>
          </a:p>
        </p:txBody>
      </p:sp>
      <p:sp>
        <p:nvSpPr>
          <p:cNvPr id="7174" name="Line 464">
            <a:extLst>
              <a:ext uri="{FF2B5EF4-FFF2-40B4-BE49-F238E27FC236}">
                <a16:creationId xmlns:a16="http://schemas.microsoft.com/office/drawing/2014/main" id="{4337332F-FE0E-406C-A875-5BC2A0885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Box 1">
            <a:extLst>
              <a:ext uri="{FF2B5EF4-FFF2-40B4-BE49-F238E27FC236}">
                <a16:creationId xmlns:a16="http://schemas.microsoft.com/office/drawing/2014/main" id="{EF384099-6419-42B7-8C89-8E8EFD066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4" y="1836876"/>
            <a:ext cx="8048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b="0" dirty="0">
                <a:cs typeface="Times New Roman" panose="02020603050405020304" pitchFamily="18" charset="0"/>
              </a:rPr>
              <a:t>A PINS was approved previously and work is underway </a:t>
            </a:r>
            <a:endParaRPr lang="en-US" altLang="en-US" sz="24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61D4B1C-B4B7-9470-DA69-A53537D648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365201"/>
              </p:ext>
            </p:extLst>
          </p:nvPr>
        </p:nvGraphicFramePr>
        <p:xfrm>
          <a:off x="3276600" y="2667873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4" imgW="914400" imgH="792360" progId="Word.Document.8">
                  <p:embed/>
                </p:oleObj>
              </mc:Choice>
              <mc:Fallback>
                <p:oleObj name="Document" showAsIcon="1" r:id="rId4" imgW="914400" imgH="792360" progId="Word.Document.8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61D4B1C-B4B7-9470-DA69-A53537D648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6600" y="2667873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D938ED1-B54A-8003-9C90-3BCF9016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4" y="3588603"/>
            <a:ext cx="8048626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b="0" dirty="0">
                <a:cs typeface="Times New Roman" panose="02020603050405020304" pitchFamily="18" charset="0"/>
              </a:rPr>
              <a:t>Working group chair is David Chamberlain with vice chair Nicholas Abbondante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CA" altLang="en-US" sz="1800" b="0" dirty="0"/>
              <a:t>Set start dates for first task group meetings</a:t>
            </a:r>
          </a:p>
          <a:p>
            <a:pPr lvl="2" eaLnBrk="1" hangingPunct="1">
              <a:spcBef>
                <a:spcPct val="0"/>
              </a:spcBef>
            </a:pPr>
            <a:r>
              <a:rPr lang="en-CA" altLang="en-US" sz="1400" b="0" dirty="0"/>
              <a:t>General Editing June 19</a:t>
            </a:r>
          </a:p>
          <a:p>
            <a:pPr lvl="2" eaLnBrk="1" hangingPunct="1">
              <a:spcBef>
                <a:spcPct val="0"/>
              </a:spcBef>
            </a:pPr>
            <a:r>
              <a:rPr lang="en-CA" altLang="en-US" sz="1400" b="0" dirty="0"/>
              <a:t>Radar test methods June 5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CA" altLang="en-US" sz="1800" b="0" dirty="0"/>
              <a:t>Added BW correction from C63.26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CA" altLang="en-US" sz="1800" b="0" dirty="0"/>
              <a:t>Harmonized spectrum analyzer section with edits made in C63.4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CA" altLang="en-US" sz="1800" b="0" dirty="0"/>
              <a:t>Removed span requirements for OBW meas. from spectrum analyzer section – was already contained in OBW section</a:t>
            </a:r>
          </a:p>
          <a:p>
            <a:pPr eaLnBrk="1" hangingPunct="1">
              <a:spcBef>
                <a:spcPct val="0"/>
              </a:spcBef>
            </a:pPr>
            <a:endParaRPr lang="en-US" altLang="en-US" sz="2400" b="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34293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6AF6DD55-EAE0-4634-A69A-7DA6EFFC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0E02B5-0550-4172-B8CD-1D699B44D9C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5" name="Rectangle 457">
            <a:extLst>
              <a:ext uri="{FF2B5EF4-FFF2-40B4-BE49-F238E27FC236}">
                <a16:creationId xmlns:a16="http://schemas.microsoft.com/office/drawing/2014/main" id="{4CBAF02B-EA61-49F1-8CBF-77FEB592A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8196" name="Picture 459">
            <a:extLst>
              <a:ext uri="{FF2B5EF4-FFF2-40B4-BE49-F238E27FC236}">
                <a16:creationId xmlns:a16="http://schemas.microsoft.com/office/drawing/2014/main" id="{F370477E-D360-473E-A512-83F90A2E2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Text Box 463">
            <a:extLst>
              <a:ext uri="{FF2B5EF4-FFF2-40B4-BE49-F238E27FC236}">
                <a16:creationId xmlns:a16="http://schemas.microsoft.com/office/drawing/2014/main" id="{59F74B4D-1D83-4DDF-B748-DF40B716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C63.26 Procedures for compliance testing of transmitters used in licensed radio services</a:t>
            </a:r>
          </a:p>
        </p:txBody>
      </p:sp>
      <p:sp>
        <p:nvSpPr>
          <p:cNvPr id="8198" name="Line 464">
            <a:extLst>
              <a:ext uri="{FF2B5EF4-FFF2-40B4-BE49-F238E27FC236}">
                <a16:creationId xmlns:a16="http://schemas.microsoft.com/office/drawing/2014/main" id="{602E6B13-6E42-41E0-878B-2EACD23E1F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TextBox 1">
            <a:extLst>
              <a:ext uri="{FF2B5EF4-FFF2-40B4-BE49-F238E27FC236}">
                <a16:creationId xmlns:a16="http://schemas.microsoft.com/office/drawing/2014/main" id="{ADFE1A7F-93B2-40FB-BE68-84FE7AD8D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25650"/>
            <a:ext cx="830579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Working Group meetings have been held more often as discussed at last F2F.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The Working Group has subsequently worked the list of open comments down to 7 pages from 28 pages.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The Working Group did take time to resolve legacy comments in the margins as well and has tackled editorial issues like hanging paragraphs, etc. Significant progress has been made.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Several issues sent back to Task Groups and some issues, like determining some verbiage for far-field definition, did require the creation of several small ad-hoc groups to address and as a result these issues have been resolved.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The Working Group met face-to face Tuesday May 14th and held a productive meeting.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Working group meetings will continue to be held as much as possible every two weeks until we can get the remaining comments and action items finished as soon as possible. 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altLang="en-US" sz="1600" b="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6AF6DD55-EAE0-4634-A69A-7DA6EFFC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0E02B5-0550-4172-B8CD-1D699B44D9C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8195" name="Rectangle 457">
            <a:extLst>
              <a:ext uri="{FF2B5EF4-FFF2-40B4-BE49-F238E27FC236}">
                <a16:creationId xmlns:a16="http://schemas.microsoft.com/office/drawing/2014/main" id="{4CBAF02B-EA61-49F1-8CBF-77FEB592A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8196" name="Picture 459">
            <a:extLst>
              <a:ext uri="{FF2B5EF4-FFF2-40B4-BE49-F238E27FC236}">
                <a16:creationId xmlns:a16="http://schemas.microsoft.com/office/drawing/2014/main" id="{F370477E-D360-473E-A512-83F90A2E2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Text Box 463">
            <a:extLst>
              <a:ext uri="{FF2B5EF4-FFF2-40B4-BE49-F238E27FC236}">
                <a16:creationId xmlns:a16="http://schemas.microsoft.com/office/drawing/2014/main" id="{59F74B4D-1D83-4DDF-B748-DF40B716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C63.26 Procedures for compliance testing of transmitters used in licensed radio services</a:t>
            </a:r>
          </a:p>
        </p:txBody>
      </p:sp>
      <p:sp>
        <p:nvSpPr>
          <p:cNvPr id="8198" name="Line 464">
            <a:extLst>
              <a:ext uri="{FF2B5EF4-FFF2-40B4-BE49-F238E27FC236}">
                <a16:creationId xmlns:a16="http://schemas.microsoft.com/office/drawing/2014/main" id="{602E6B13-6E42-41E0-878B-2EACD23E1F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463">
            <a:extLst>
              <a:ext uri="{FF2B5EF4-FFF2-40B4-BE49-F238E27FC236}">
                <a16:creationId xmlns:a16="http://schemas.microsoft.com/office/drawing/2014/main" id="{60F4BE61-D73C-2A3E-BC33-5890D7AB6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453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Remaining</a:t>
            </a:r>
          </a:p>
        </p:txBody>
      </p:sp>
      <p:sp>
        <p:nvSpPr>
          <p:cNvPr id="3" name="Text Box 465">
            <a:extLst>
              <a:ext uri="{FF2B5EF4-FFF2-40B4-BE49-F238E27FC236}">
                <a16:creationId xmlns:a16="http://schemas.microsoft.com/office/drawing/2014/main" id="{1A1D30A0-1197-EB97-C2F6-5679FCFB3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97163"/>
            <a:ext cx="8534400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800" b="0">
                <a:cs typeface="Times New Roman" panose="02020603050405020304" pitchFamily="18" charset="0"/>
              </a:rPr>
              <a:t>Working Group will keep meeting – now at 2-week intervals as much as possible – to resolve the action items and open comments.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800" b="0">
                <a:cs typeface="Times New Roman" panose="02020603050405020304" pitchFamily="18" charset="0"/>
              </a:rPr>
              <a:t>Small editorial working groups and action item owners are holding meetings frequently as well.  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800" b="0">
                <a:cs typeface="Times New Roman" panose="02020603050405020304" pitchFamily="18" charset="0"/>
              </a:rPr>
              <a:t>Working Group will keep meeting until all comments are resolved. 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800" b="0">
                <a:cs typeface="Times New Roman" panose="02020603050405020304" pitchFamily="18" charset="0"/>
              </a:rPr>
              <a:t>WG Vote to send to SC4 - Target to send to SC4 in time to review prior to Fall F2F and hopefully in enough time to receive and resolve any comments.  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800" b="0">
                <a:cs typeface="Times New Roman" panose="02020603050405020304" pitchFamily="18" charset="0"/>
              </a:rPr>
              <a:t>Resolve issues identified by SC4 (on their timeline)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800" b="0">
                <a:cs typeface="Times New Roman" panose="02020603050405020304" pitchFamily="18" charset="0"/>
              </a:rPr>
              <a:t>Call for Balloting after all issues resolved by SC4</a:t>
            </a:r>
            <a:endParaRPr lang="en-US" altLang="en-US" sz="1800" b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800" b="0">
                <a:cs typeface="Times New Roman" panose="02020603050405020304" pitchFamily="18" charset="0"/>
              </a:rPr>
              <a:t>Send to IEEE for MEC Review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800" b="0">
                <a:cs typeface="Times New Roman" panose="02020603050405020304" pitchFamily="18" charset="0"/>
              </a:rPr>
              <a:t>Barring any major issues, the goal is to try and have to Main Committee by end of the year.</a:t>
            </a:r>
          </a:p>
        </p:txBody>
      </p:sp>
    </p:spTree>
    <p:extLst>
      <p:ext uri="{BB962C8B-B14F-4D97-AF65-F5344CB8AC3E}">
        <p14:creationId xmlns:p14="http://schemas.microsoft.com/office/powerpoint/2010/main" val="3232643446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0516DE3B-4F4D-44B6-AD41-9DF301F0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9443B3-6FB2-4CC9-98C0-F88036BE659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9219" name="Rectangle 457">
            <a:extLst>
              <a:ext uri="{FF2B5EF4-FFF2-40B4-BE49-F238E27FC236}">
                <a16:creationId xmlns:a16="http://schemas.microsoft.com/office/drawing/2014/main" id="{556E6D99-FECD-488D-89DA-FF9050FCD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9220" name="Picture 459">
            <a:extLst>
              <a:ext uri="{FF2B5EF4-FFF2-40B4-BE49-F238E27FC236}">
                <a16:creationId xmlns:a16="http://schemas.microsoft.com/office/drawing/2014/main" id="{029B2694-5337-4BC9-ACF1-0F0E8438C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463">
            <a:extLst>
              <a:ext uri="{FF2B5EF4-FFF2-40B4-BE49-F238E27FC236}">
                <a16:creationId xmlns:a16="http://schemas.microsoft.com/office/drawing/2014/main" id="{66739B2D-731C-4A73-B768-CA9448AE4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400" dirty="0"/>
              <a:t>C63.29 Procedures for compliance testing of lighting products</a:t>
            </a:r>
            <a:endParaRPr lang="en-US" altLang="en-US" sz="2800" dirty="0"/>
          </a:p>
        </p:txBody>
      </p:sp>
      <p:sp>
        <p:nvSpPr>
          <p:cNvPr id="9222" name="Line 464">
            <a:extLst>
              <a:ext uri="{FF2B5EF4-FFF2-40B4-BE49-F238E27FC236}">
                <a16:creationId xmlns:a16="http://schemas.microsoft.com/office/drawing/2014/main" id="{29604FF2-6524-43C3-9BA1-F40822DB7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Box 2">
            <a:extLst>
              <a:ext uri="{FF2B5EF4-FFF2-40B4-BE49-F238E27FC236}">
                <a16:creationId xmlns:a16="http://schemas.microsoft.com/office/drawing/2014/main" id="{6909DD82-225E-4A54-A06F-91871549A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09800"/>
            <a:ext cx="777240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/>
            <a:r>
              <a:rPr lang="en-US" altLang="en-US" sz="2400" b="0" dirty="0"/>
              <a:t>Published (final action December 2022, published June 2023)</a:t>
            </a:r>
          </a:p>
          <a:p>
            <a:pPr marL="342900" indent="-342900" eaLnBrk="1" hangingPunct="1"/>
            <a:r>
              <a:rPr lang="en-US" altLang="en-US" sz="2400" b="0" dirty="0"/>
              <a:t>A new PINS was proposed by Ernesto Mendoza for Ed2.0 and was approved by SC4, for consideration at main committee</a:t>
            </a:r>
          </a:p>
        </p:txBody>
      </p:sp>
      <p:sp>
        <p:nvSpPr>
          <p:cNvPr id="2" name="Text Box 463">
            <a:extLst>
              <a:ext uri="{FF2B5EF4-FFF2-40B4-BE49-F238E27FC236}">
                <a16:creationId xmlns:a16="http://schemas.microsoft.com/office/drawing/2014/main" id="{4093BD75-8F8D-0427-A05A-5C730F033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" y="4261854"/>
            <a:ext cx="9144000" cy="2443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C63.30:2021 American National Standard for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Methods of Measurements of Radio‐Frequency Emissions from Wireless Power Transfer Equipment Accredited</a:t>
            </a:r>
          </a:p>
          <a:p>
            <a:pPr marL="854075" indent="-396875" eaLnBrk="1" hangingPunct="1"/>
            <a:r>
              <a:rPr lang="en-US" altLang="en-US" sz="2400" b="0" dirty="0"/>
              <a:t>Published: C63 petition to FCC to adopt has been submitted, still pending, has been allowed in KDB680106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0115954-0ccd-45f0-87bd-03b2a3587569}" enabled="0" method="" siteId="{70115954-0ccd-45f0-87bd-03b2a358756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1511</Words>
  <Application>Microsoft Office PowerPoint</Application>
  <PresentationFormat>On-screen Show (4:3)</PresentationFormat>
  <Paragraphs>200</Paragraphs>
  <Slides>16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Default Design</vt:lpstr>
      <vt:lpstr>Document</vt:lpstr>
      <vt:lpstr>Accredited Standards Committee  C63® - EMC </vt:lpstr>
      <vt:lpstr>PowerPoint Presentation</vt:lpstr>
      <vt:lpstr>PowerPoint Presentation</vt:lpstr>
      <vt:lpstr>PowerPoint Presentation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PowerPoint Presentation</vt:lpstr>
      <vt:lpstr>PowerPoint Presentation</vt:lpstr>
    </vt:vector>
  </TitlesOfParts>
  <Company>ARC Technical Resources,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Gerald J. Ramie</dc:creator>
  <cp:lastModifiedBy>Nicholas Abbondante  Intertek</cp:lastModifiedBy>
  <cp:revision>160</cp:revision>
  <dcterms:created xsi:type="dcterms:W3CDTF">2011-04-27T17:12:09Z</dcterms:created>
  <dcterms:modified xsi:type="dcterms:W3CDTF">2024-05-16T22:28:54Z</dcterms:modified>
</cp:coreProperties>
</file>