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303" r:id="rId2"/>
    <p:sldId id="336" r:id="rId3"/>
    <p:sldId id="337" r:id="rId4"/>
    <p:sldId id="305" r:id="rId5"/>
    <p:sldId id="323" r:id="rId6"/>
    <p:sldId id="325" r:id="rId7"/>
    <p:sldId id="329" r:id="rId8"/>
  </p:sldIdLst>
  <p:sldSz cx="9144000" cy="6858000" type="screen4x3"/>
  <p:notesSz cx="6858000" cy="9144000"/>
  <p:defaultTextStyle>
    <a:defPPr>
      <a:defRPr lang="en-US"/>
    </a:defPPr>
    <a:lvl1pPr algn="l" rtl="0" fontAlgn="base">
      <a:spcBef>
        <a:spcPct val="0"/>
      </a:spcBef>
      <a:spcAft>
        <a:spcPct val="0"/>
      </a:spcAft>
      <a:defRPr sz="1000" b="1" kern="1200">
        <a:solidFill>
          <a:schemeClr val="tx1"/>
        </a:solidFill>
        <a:latin typeface="Arial" charset="0"/>
        <a:ea typeface="+mn-ea"/>
        <a:cs typeface="+mn-cs"/>
      </a:defRPr>
    </a:lvl1pPr>
    <a:lvl2pPr marL="457200" algn="l" rtl="0" fontAlgn="base">
      <a:spcBef>
        <a:spcPct val="0"/>
      </a:spcBef>
      <a:spcAft>
        <a:spcPct val="0"/>
      </a:spcAft>
      <a:defRPr sz="1000" b="1" kern="1200">
        <a:solidFill>
          <a:schemeClr val="tx1"/>
        </a:solidFill>
        <a:latin typeface="Arial" charset="0"/>
        <a:ea typeface="+mn-ea"/>
        <a:cs typeface="+mn-cs"/>
      </a:defRPr>
    </a:lvl2pPr>
    <a:lvl3pPr marL="914400" algn="l" rtl="0" fontAlgn="base">
      <a:spcBef>
        <a:spcPct val="0"/>
      </a:spcBef>
      <a:spcAft>
        <a:spcPct val="0"/>
      </a:spcAft>
      <a:defRPr sz="1000" b="1" kern="1200">
        <a:solidFill>
          <a:schemeClr val="tx1"/>
        </a:solidFill>
        <a:latin typeface="Arial" charset="0"/>
        <a:ea typeface="+mn-ea"/>
        <a:cs typeface="+mn-cs"/>
      </a:defRPr>
    </a:lvl3pPr>
    <a:lvl4pPr marL="1371600" algn="l" rtl="0" fontAlgn="base">
      <a:spcBef>
        <a:spcPct val="0"/>
      </a:spcBef>
      <a:spcAft>
        <a:spcPct val="0"/>
      </a:spcAft>
      <a:defRPr sz="1000" b="1" kern="1200">
        <a:solidFill>
          <a:schemeClr val="tx1"/>
        </a:solidFill>
        <a:latin typeface="Arial" charset="0"/>
        <a:ea typeface="+mn-ea"/>
        <a:cs typeface="+mn-cs"/>
      </a:defRPr>
    </a:lvl4pPr>
    <a:lvl5pPr marL="1828800" algn="l" rtl="0" fontAlgn="base">
      <a:spcBef>
        <a:spcPct val="0"/>
      </a:spcBef>
      <a:spcAft>
        <a:spcPct val="0"/>
      </a:spcAft>
      <a:defRPr sz="1000" b="1" kern="1200">
        <a:solidFill>
          <a:schemeClr val="tx1"/>
        </a:solidFill>
        <a:latin typeface="Arial" charset="0"/>
        <a:ea typeface="+mn-ea"/>
        <a:cs typeface="+mn-cs"/>
      </a:defRPr>
    </a:lvl5pPr>
    <a:lvl6pPr marL="2286000" algn="l" defTabSz="914400" rtl="0" eaLnBrk="1" latinLnBrk="0" hangingPunct="1">
      <a:defRPr sz="1000" b="1" kern="1200">
        <a:solidFill>
          <a:schemeClr val="tx1"/>
        </a:solidFill>
        <a:latin typeface="Arial" charset="0"/>
        <a:ea typeface="+mn-ea"/>
        <a:cs typeface="+mn-cs"/>
      </a:defRPr>
    </a:lvl6pPr>
    <a:lvl7pPr marL="2743200" algn="l" defTabSz="914400" rtl="0" eaLnBrk="1" latinLnBrk="0" hangingPunct="1">
      <a:defRPr sz="1000" b="1" kern="1200">
        <a:solidFill>
          <a:schemeClr val="tx1"/>
        </a:solidFill>
        <a:latin typeface="Arial" charset="0"/>
        <a:ea typeface="+mn-ea"/>
        <a:cs typeface="+mn-cs"/>
      </a:defRPr>
    </a:lvl7pPr>
    <a:lvl8pPr marL="3200400" algn="l" defTabSz="914400" rtl="0" eaLnBrk="1" latinLnBrk="0" hangingPunct="1">
      <a:defRPr sz="1000" b="1" kern="1200">
        <a:solidFill>
          <a:schemeClr val="tx1"/>
        </a:solidFill>
        <a:latin typeface="Arial" charset="0"/>
        <a:ea typeface="+mn-ea"/>
        <a:cs typeface="+mn-cs"/>
      </a:defRPr>
    </a:lvl8pPr>
    <a:lvl9pPr marL="3657600" algn="l" defTabSz="914400" rtl="0" eaLnBrk="1" latinLnBrk="0" hangingPunct="1">
      <a:defRPr sz="10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112286D-428C-E7EF-EB1A-901851546FE5}" name="Michael Duncanson" initials="MD" userId="S::Michael.Duncanson@validatek.com::e41aa72b-9c63-42f5-b7a6-732f12f8845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Christopher Dilay" initials="CD"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8713" autoAdjust="0"/>
  </p:normalViewPr>
  <p:slideViewPr>
    <p:cSldViewPr>
      <p:cViewPr varScale="1">
        <p:scale>
          <a:sx n="67" d="100"/>
          <a:sy n="67" d="100"/>
        </p:scale>
        <p:origin x="1265" y="4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189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dirty="0"/>
          </a:p>
        </p:txBody>
      </p:sp>
      <p:sp>
        <p:nvSpPr>
          <p:cNvPr id="35843" name="Rectangle 3"/>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dirty="0"/>
          </a:p>
        </p:txBody>
      </p:sp>
      <p:sp>
        <p:nvSpPr>
          <p:cNvPr id="35844" name="Rectangle 4"/>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dirty="0"/>
          </a:p>
        </p:txBody>
      </p:sp>
      <p:sp>
        <p:nvSpPr>
          <p:cNvPr id="35845" name="Rectangle 5"/>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1F0D59B4-25B6-4524-B700-83E73E55EC8A}" type="slidenum">
              <a:rPr lang="en-US"/>
              <a:pPr>
                <a:defRPr/>
              </a:pPr>
              <a:t>‹#›</a:t>
            </a:fld>
            <a:endParaRPr lang="en-US" dirty="0"/>
          </a:p>
        </p:txBody>
      </p:sp>
    </p:spTree>
    <p:extLst>
      <p:ext uri="{BB962C8B-B14F-4D97-AF65-F5344CB8AC3E}">
        <p14:creationId xmlns:p14="http://schemas.microsoft.com/office/powerpoint/2010/main" val="16133312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dirty="0"/>
          </a:p>
        </p:txBody>
      </p:sp>
      <p:sp>
        <p:nvSpPr>
          <p:cNvPr id="32771"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dirty="0"/>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8BF95733-B5E4-44CD-867F-87F59266BBA4}" type="slidenum">
              <a:rPr lang="en-US"/>
              <a:pPr>
                <a:defRPr/>
              </a:pPr>
              <a:t>‹#›</a:t>
            </a:fld>
            <a:endParaRPr lang="en-US" dirty="0"/>
          </a:p>
        </p:txBody>
      </p:sp>
    </p:spTree>
    <p:extLst>
      <p:ext uri="{BB962C8B-B14F-4D97-AF65-F5344CB8AC3E}">
        <p14:creationId xmlns:p14="http://schemas.microsoft.com/office/powerpoint/2010/main" val="34488997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BF95733-B5E4-44CD-867F-87F59266BBA4}" type="slidenum">
              <a:rPr lang="en-US" smtClean="0"/>
              <a:pPr>
                <a:defRPr/>
              </a:pPr>
              <a:t>1</a:t>
            </a:fld>
            <a:endParaRPr lang="en-US" dirty="0"/>
          </a:p>
        </p:txBody>
      </p:sp>
    </p:spTree>
    <p:extLst>
      <p:ext uri="{BB962C8B-B14F-4D97-AF65-F5344CB8AC3E}">
        <p14:creationId xmlns:p14="http://schemas.microsoft.com/office/powerpoint/2010/main" val="2209021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BF95733-B5E4-44CD-867F-87F59266BBA4}" type="slidenum">
              <a:rPr lang="en-US" smtClean="0"/>
              <a:pPr>
                <a:defRPr/>
              </a:pPr>
              <a:t>2</a:t>
            </a:fld>
            <a:endParaRPr lang="en-US" dirty="0"/>
          </a:p>
        </p:txBody>
      </p:sp>
    </p:spTree>
    <p:extLst>
      <p:ext uri="{BB962C8B-B14F-4D97-AF65-F5344CB8AC3E}">
        <p14:creationId xmlns:p14="http://schemas.microsoft.com/office/powerpoint/2010/main" val="904881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duties were deleted:</a:t>
            </a:r>
          </a:p>
          <a:p>
            <a:r>
              <a:rPr lang="en-US" dirty="0"/>
              <a:t>“The subcommittee will maintain ANSI C63.14, "American National Standard, Dictionary of Electromagnetic Compatibility (EMC) including Electromagnetic Environmental Effects (E3)" and ANSI C63.28, "American National Standard, Guide for Best Practices for EMC".</a:t>
            </a:r>
          </a:p>
          <a:p>
            <a:endParaRPr lang="en-US" dirty="0"/>
          </a:p>
          <a:p>
            <a:r>
              <a:rPr lang="en-US" dirty="0"/>
              <a:t>Duties will be added to the public SC2 webpage.</a:t>
            </a:r>
          </a:p>
        </p:txBody>
      </p:sp>
      <p:sp>
        <p:nvSpPr>
          <p:cNvPr id="4" name="Slide Number Placeholder 3"/>
          <p:cNvSpPr>
            <a:spLocks noGrp="1"/>
          </p:cNvSpPr>
          <p:nvPr>
            <p:ph type="sldNum" sz="quarter" idx="10"/>
          </p:nvPr>
        </p:nvSpPr>
        <p:spPr/>
        <p:txBody>
          <a:bodyPr/>
          <a:lstStyle/>
          <a:p>
            <a:pPr>
              <a:defRPr/>
            </a:pPr>
            <a:fld id="{8BF95733-B5E4-44CD-867F-87F59266BBA4}" type="slidenum">
              <a:rPr lang="en-US" smtClean="0"/>
              <a:pPr>
                <a:defRPr/>
              </a:pPr>
              <a:t>3</a:t>
            </a:fld>
            <a:endParaRPr lang="en-US" dirty="0"/>
          </a:p>
        </p:txBody>
      </p:sp>
    </p:spTree>
    <p:extLst>
      <p:ext uri="{BB962C8B-B14F-4D97-AF65-F5344CB8AC3E}">
        <p14:creationId xmlns:p14="http://schemas.microsoft.com/office/powerpoint/2010/main" val="1384969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Bob Hofmann was removed.  Bob DeLisi was added as the presiding SC4 Chair.</a:t>
            </a:r>
          </a:p>
        </p:txBody>
      </p:sp>
      <p:sp>
        <p:nvSpPr>
          <p:cNvPr id="4" name="Slide Number Placeholder 3"/>
          <p:cNvSpPr>
            <a:spLocks noGrp="1"/>
          </p:cNvSpPr>
          <p:nvPr>
            <p:ph type="sldNum" sz="quarter" idx="10"/>
          </p:nvPr>
        </p:nvSpPr>
        <p:spPr/>
        <p:txBody>
          <a:bodyPr/>
          <a:lstStyle/>
          <a:p>
            <a:pPr>
              <a:defRPr/>
            </a:pPr>
            <a:fld id="{8BF95733-B5E4-44CD-867F-87F59266BBA4}" type="slidenum">
              <a:rPr lang="en-US" smtClean="0"/>
              <a:pPr>
                <a:defRPr/>
              </a:pPr>
              <a:t>4</a:t>
            </a:fld>
            <a:endParaRPr lang="en-US" dirty="0"/>
          </a:p>
        </p:txBody>
      </p:sp>
    </p:spTree>
    <p:extLst>
      <p:ext uri="{BB962C8B-B14F-4D97-AF65-F5344CB8AC3E}">
        <p14:creationId xmlns:p14="http://schemas.microsoft.com/office/powerpoint/2010/main" val="799186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BF95733-B5E4-44CD-867F-87F59266BBA4}" type="slidenum">
              <a:rPr lang="en-US" smtClean="0"/>
              <a:pPr>
                <a:defRPr/>
              </a:pPr>
              <a:t>5</a:t>
            </a:fld>
            <a:endParaRPr lang="en-US" dirty="0"/>
          </a:p>
        </p:txBody>
      </p:sp>
    </p:spTree>
    <p:extLst>
      <p:ext uri="{BB962C8B-B14F-4D97-AF65-F5344CB8AC3E}">
        <p14:creationId xmlns:p14="http://schemas.microsoft.com/office/powerpoint/2010/main" val="1276737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BF95733-B5E4-44CD-867F-87F59266BBA4}" type="slidenum">
              <a:rPr lang="en-US" smtClean="0"/>
              <a:pPr>
                <a:defRPr/>
              </a:pPr>
              <a:t>6</a:t>
            </a:fld>
            <a:endParaRPr lang="en-US" dirty="0"/>
          </a:p>
        </p:txBody>
      </p:sp>
    </p:spTree>
    <p:extLst>
      <p:ext uri="{BB962C8B-B14F-4D97-AF65-F5344CB8AC3E}">
        <p14:creationId xmlns:p14="http://schemas.microsoft.com/office/powerpoint/2010/main" val="4031636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BF95733-B5E4-44CD-867F-87F59266BBA4}" type="slidenum">
              <a:rPr lang="en-US" smtClean="0"/>
              <a:pPr>
                <a:defRPr/>
              </a:pPr>
              <a:t>7</a:t>
            </a:fld>
            <a:endParaRPr lang="en-US" dirty="0"/>
          </a:p>
        </p:txBody>
      </p:sp>
    </p:spTree>
    <p:extLst>
      <p:ext uri="{BB962C8B-B14F-4D97-AF65-F5344CB8AC3E}">
        <p14:creationId xmlns:p14="http://schemas.microsoft.com/office/powerpoint/2010/main" val="3340232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C39D017-110A-4820-8A0C-684313FF0A34}" type="slidenum">
              <a:rPr lang="en-US"/>
              <a:pPr>
                <a:defRPr/>
              </a:pPr>
              <a:t>‹#›</a:t>
            </a:fld>
            <a:endParaRPr lang="en-US" dirty="0"/>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E696A8F-98B7-49BD-AB10-85822D47A8BF}" type="slidenum">
              <a:rPr lang="en-US"/>
              <a:pPr>
                <a:defRPr/>
              </a:pPr>
              <a:t>‹#›</a:t>
            </a:fld>
            <a:endParaRPr lang="en-US" dirty="0"/>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D1CEF8-00E3-48BE-910E-26C925F25C61}" type="slidenum">
              <a:rPr lang="en-US"/>
              <a:pPr>
                <a:defRPr/>
              </a:pPr>
              <a:t>‹#›</a:t>
            </a:fld>
            <a:endParaRPr lang="en-US" dirty="0"/>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3756AC4-261B-4142-B0F7-6DD920A54D10}" type="slidenum">
              <a:rPr lang="en-US"/>
              <a:pPr>
                <a:defRPr/>
              </a:pPr>
              <a:t>‹#›</a:t>
            </a:fld>
            <a:endParaRPr lang="en-US" dirty="0"/>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D70CDCA-1081-4795-904D-61590825F259}" type="slidenum">
              <a:rPr lang="en-US"/>
              <a:pPr>
                <a:defRPr/>
              </a:pPr>
              <a:t>‹#›</a:t>
            </a:fld>
            <a:endParaRPr lang="en-US" dirty="0"/>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A814DE2-52FB-49D5-A8FE-ED0E5C19FCC7}" type="slidenum">
              <a:rPr lang="en-US"/>
              <a:pPr>
                <a:defRPr/>
              </a:pPr>
              <a:t>‹#›</a:t>
            </a:fld>
            <a:endParaRPr lang="en-US" dirty="0"/>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867AD64-A0D5-4FC1-8680-62881860C8AE}" type="slidenum">
              <a:rPr lang="en-US"/>
              <a:pPr>
                <a:defRPr/>
              </a:pPr>
              <a:t>‹#›</a:t>
            </a:fld>
            <a:endParaRPr lang="en-US" dirty="0"/>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39FF7E74-EED5-4948-A303-8EC9C142C75D}" type="slidenum">
              <a:rPr lang="en-US"/>
              <a:pPr>
                <a:defRPr/>
              </a:pPr>
              <a:t>‹#›</a:t>
            </a:fld>
            <a:endParaRPr lang="en-US" dirty="0"/>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AA6128B-9C40-46B4-9483-96B6E2CCF926}" type="slidenum">
              <a:rPr lang="en-US"/>
              <a:pPr>
                <a:defRPr/>
              </a:pPr>
              <a:t>‹#›</a:t>
            </a:fld>
            <a:endParaRPr lang="en-US" dirty="0"/>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0A2D8D-E0CA-418E-8C3B-657A0DFF2689}" type="slidenum">
              <a:rPr lang="en-US"/>
              <a:pPr>
                <a:defRPr/>
              </a:pPr>
              <a:t>‹#›</a:t>
            </a:fld>
            <a:endParaRPr lang="en-US" dirty="0"/>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FA92575-D794-4674-A3BC-5D1083719143}" type="slidenum">
              <a:rPr lang="en-US"/>
              <a:pPr>
                <a:defRPr/>
              </a:pPr>
              <a:t>‹#›</a:t>
            </a:fld>
            <a:endParaRPr lang="en-US" dirty="0"/>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b="0"/>
            </a:lvl1pPr>
          </a:lstStyle>
          <a:p>
            <a:pPr>
              <a:defRPr/>
            </a:pPr>
            <a:r>
              <a:rPr lang="en-US" dirty="0"/>
              <a:t>4 October 2012</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80D0FCCD-3B34-47C5-A37C-394AFBC79D0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a:spLocks noGrp="1"/>
          </p:cNvSpPr>
          <p:nvPr>
            <p:ph type="sldNum" sz="quarter" idx="12"/>
          </p:nvPr>
        </p:nvSpPr>
        <p:spPr>
          <a:noFill/>
          <a:ln>
            <a:miter lim="800000"/>
            <a:headEnd/>
            <a:tailEnd/>
          </a:ln>
        </p:spPr>
        <p:txBody>
          <a:bodyPr/>
          <a:lstStyle/>
          <a:p>
            <a:fld id="{4A44AA4B-4BB9-456C-A72B-8BA0D05B1EE7}" type="slidenum">
              <a:rPr lang="en-US" smtClean="0"/>
              <a:pPr/>
              <a:t>1</a:t>
            </a:fld>
            <a:endParaRPr lang="en-US" dirty="0"/>
          </a:p>
        </p:txBody>
      </p:sp>
      <p:sp>
        <p:nvSpPr>
          <p:cNvPr id="2051" name="Rectangle 2"/>
          <p:cNvSpPr>
            <a:spLocks noGrp="1" noChangeArrowheads="1"/>
          </p:cNvSpPr>
          <p:nvPr>
            <p:ph type="title"/>
          </p:nvPr>
        </p:nvSpPr>
        <p:spPr>
          <a:xfrm>
            <a:off x="1905000" y="76200"/>
            <a:ext cx="7239000" cy="1143000"/>
          </a:xfrm>
        </p:spPr>
        <p:txBody>
          <a:bodyPr/>
          <a:lstStyle/>
          <a:p>
            <a:pPr eaLnBrk="1" hangingPunct="1"/>
            <a:r>
              <a:rPr lang="en-US" sz="3200" b="1" dirty="0"/>
              <a:t>Accredited National Standards Committee C63</a:t>
            </a:r>
            <a:r>
              <a:rPr lang="en-US" sz="3200" b="1" baseline="30000" dirty="0"/>
              <a:t>®</a:t>
            </a:r>
            <a:r>
              <a:rPr lang="en-US" sz="3200" b="1" dirty="0"/>
              <a:t> - EMC</a:t>
            </a:r>
            <a:r>
              <a:rPr lang="en-US" sz="3200" dirty="0"/>
              <a:t> </a:t>
            </a:r>
          </a:p>
        </p:txBody>
      </p:sp>
      <p:pic>
        <p:nvPicPr>
          <p:cNvPr id="2052" name="Picture 4"/>
          <p:cNvPicPr>
            <a:picLocks noChangeAspect="1" noChangeArrowheads="1"/>
          </p:cNvPicPr>
          <p:nvPr/>
        </p:nvPicPr>
        <p:blipFill>
          <a:blip r:embed="rId3" cstate="print"/>
          <a:srcRect r="5263"/>
          <a:stretch>
            <a:fillRect/>
          </a:stretch>
        </p:blipFill>
        <p:spPr bwMode="auto">
          <a:xfrm>
            <a:off x="381000" y="152400"/>
            <a:ext cx="1447800" cy="763588"/>
          </a:xfrm>
          <a:prstGeom prst="rect">
            <a:avLst/>
          </a:prstGeom>
          <a:noFill/>
          <a:ln w="9525">
            <a:noFill/>
            <a:miter lim="800000"/>
            <a:headEnd/>
            <a:tailEnd/>
          </a:ln>
        </p:spPr>
      </p:pic>
      <p:sp>
        <p:nvSpPr>
          <p:cNvPr id="2053" name="Text Box 6"/>
          <p:cNvSpPr txBox="1">
            <a:spLocks noChangeArrowheads="1"/>
          </p:cNvSpPr>
          <p:nvPr/>
        </p:nvSpPr>
        <p:spPr bwMode="auto">
          <a:xfrm>
            <a:off x="533400" y="1981200"/>
            <a:ext cx="8534400" cy="1938992"/>
          </a:xfrm>
          <a:prstGeom prst="rect">
            <a:avLst/>
          </a:prstGeom>
          <a:noFill/>
          <a:ln w="9525">
            <a:noFill/>
            <a:miter lim="800000"/>
            <a:headEnd/>
            <a:tailEnd/>
          </a:ln>
        </p:spPr>
        <p:txBody>
          <a:bodyPr>
            <a:spAutoFit/>
          </a:bodyPr>
          <a:lstStyle/>
          <a:p>
            <a:pPr algn="ctr"/>
            <a:r>
              <a:rPr lang="en-US" sz="4000" dirty="0"/>
              <a:t>ANSC C63</a:t>
            </a:r>
            <a:r>
              <a:rPr lang="en-US" sz="4000" baseline="30000" dirty="0"/>
              <a:t>®</a:t>
            </a:r>
            <a:r>
              <a:rPr lang="en-US" sz="4000" dirty="0"/>
              <a:t> Committee on EMC </a:t>
            </a:r>
          </a:p>
          <a:p>
            <a:pPr algn="ctr"/>
            <a:r>
              <a:rPr lang="en-US" sz="4000" dirty="0"/>
              <a:t>SC2: E3 Terminology, Definitions, and Best Practices</a:t>
            </a:r>
            <a:endParaRPr lang="en-US" sz="4000" dirty="0">
              <a:solidFill>
                <a:srgbClr val="FF0000"/>
              </a:solidFill>
            </a:endParaRPr>
          </a:p>
        </p:txBody>
      </p:sp>
      <p:sp>
        <p:nvSpPr>
          <p:cNvPr id="2054" name="Text Box 7"/>
          <p:cNvSpPr txBox="1">
            <a:spLocks noChangeArrowheads="1"/>
          </p:cNvSpPr>
          <p:nvPr/>
        </p:nvSpPr>
        <p:spPr bwMode="auto">
          <a:xfrm>
            <a:off x="-15536" y="4191000"/>
            <a:ext cx="9144000" cy="1261884"/>
          </a:xfrm>
          <a:prstGeom prst="rect">
            <a:avLst/>
          </a:prstGeom>
          <a:noFill/>
          <a:ln w="9525">
            <a:noFill/>
            <a:miter lim="800000"/>
            <a:headEnd/>
            <a:tailEnd/>
          </a:ln>
        </p:spPr>
        <p:txBody>
          <a:bodyPr>
            <a:spAutoFit/>
          </a:bodyPr>
          <a:lstStyle/>
          <a:p>
            <a:pPr algn="ctr"/>
            <a:r>
              <a:rPr lang="en-US" sz="2800" dirty="0"/>
              <a:t>Marcus Shellman</a:t>
            </a:r>
          </a:p>
          <a:p>
            <a:pPr algn="ctr"/>
            <a:r>
              <a:rPr lang="en-US" sz="2400" dirty="0"/>
              <a:t>SC2 Chair</a:t>
            </a:r>
          </a:p>
          <a:p>
            <a:pPr algn="ctr"/>
            <a:r>
              <a:rPr lang="en-US" sz="2400" dirty="0"/>
              <a:t>3 October 2023</a:t>
            </a:r>
          </a:p>
        </p:txBody>
      </p:sp>
      <p:sp>
        <p:nvSpPr>
          <p:cNvPr id="2055" name="Line 8"/>
          <p:cNvSpPr>
            <a:spLocks noChangeShapeType="1"/>
          </p:cNvSpPr>
          <p:nvPr/>
        </p:nvSpPr>
        <p:spPr bwMode="auto">
          <a:xfrm>
            <a:off x="381000" y="1219200"/>
            <a:ext cx="8382000" cy="0"/>
          </a:xfrm>
          <a:prstGeom prst="line">
            <a:avLst/>
          </a:prstGeom>
          <a:noFill/>
          <a:ln w="28575">
            <a:solidFill>
              <a:srgbClr val="FF0000"/>
            </a:solidFill>
            <a:round/>
            <a:headEnd/>
            <a:tailEnd/>
          </a:ln>
        </p:spPr>
        <p:txBody>
          <a:bodyPr/>
          <a:lstStyle/>
          <a:p>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2"/>
          </p:nvPr>
        </p:nvSpPr>
        <p:spPr>
          <a:noFill/>
          <a:ln>
            <a:miter lim="800000"/>
            <a:headEnd/>
            <a:tailEnd/>
          </a:ln>
        </p:spPr>
        <p:txBody>
          <a:bodyPr/>
          <a:lstStyle/>
          <a:p>
            <a:fld id="{CCBA5A23-19A3-4991-A6EC-FA14736FAA42}" type="slidenum">
              <a:rPr lang="en-US" smtClean="0"/>
              <a:pPr/>
              <a:t>2</a:t>
            </a:fld>
            <a:endParaRPr lang="en-US" dirty="0"/>
          </a:p>
        </p:txBody>
      </p:sp>
      <p:sp>
        <p:nvSpPr>
          <p:cNvPr id="8195" name="Rectangle 2"/>
          <p:cNvSpPr>
            <a:spLocks noGrp="1" noChangeArrowheads="1"/>
          </p:cNvSpPr>
          <p:nvPr>
            <p:ph type="title"/>
          </p:nvPr>
        </p:nvSpPr>
        <p:spPr>
          <a:xfrm>
            <a:off x="1905000" y="76200"/>
            <a:ext cx="7239000" cy="1143000"/>
          </a:xfrm>
        </p:spPr>
        <p:txBody>
          <a:bodyPr/>
          <a:lstStyle/>
          <a:p>
            <a:pPr eaLnBrk="1" hangingPunct="1"/>
            <a:r>
              <a:rPr lang="en-US" sz="3200" b="1" dirty="0"/>
              <a:t>Accredited National Standards Committee C63</a:t>
            </a:r>
            <a:r>
              <a:rPr lang="en-US" sz="3200" b="1" baseline="30000" dirty="0"/>
              <a:t>®</a:t>
            </a:r>
            <a:r>
              <a:rPr lang="en-US" sz="3200" b="1" dirty="0"/>
              <a:t> - EMC</a:t>
            </a:r>
            <a:r>
              <a:rPr lang="en-US" sz="3200" dirty="0"/>
              <a:t> </a:t>
            </a:r>
          </a:p>
        </p:txBody>
      </p:sp>
      <p:pic>
        <p:nvPicPr>
          <p:cNvPr id="8196" name="Picture 3"/>
          <p:cNvPicPr>
            <a:picLocks noChangeAspect="1" noChangeArrowheads="1"/>
          </p:cNvPicPr>
          <p:nvPr/>
        </p:nvPicPr>
        <p:blipFill>
          <a:blip r:embed="rId3" cstate="print"/>
          <a:srcRect r="5263"/>
          <a:stretch>
            <a:fillRect/>
          </a:stretch>
        </p:blipFill>
        <p:spPr bwMode="auto">
          <a:xfrm>
            <a:off x="381000" y="152400"/>
            <a:ext cx="1447800" cy="763588"/>
          </a:xfrm>
          <a:prstGeom prst="rect">
            <a:avLst/>
          </a:prstGeom>
          <a:noFill/>
          <a:ln w="9525">
            <a:noFill/>
            <a:miter lim="800000"/>
            <a:headEnd/>
            <a:tailEnd/>
          </a:ln>
        </p:spPr>
      </p:pic>
      <p:sp>
        <p:nvSpPr>
          <p:cNvPr id="8197" name="Text Box 4"/>
          <p:cNvSpPr txBox="1">
            <a:spLocks noChangeArrowheads="1"/>
          </p:cNvSpPr>
          <p:nvPr/>
        </p:nvSpPr>
        <p:spPr bwMode="auto">
          <a:xfrm>
            <a:off x="0" y="1309688"/>
            <a:ext cx="9144000" cy="519112"/>
          </a:xfrm>
          <a:prstGeom prst="rect">
            <a:avLst/>
          </a:prstGeom>
          <a:noFill/>
          <a:ln w="9525">
            <a:noFill/>
            <a:miter lim="800000"/>
            <a:headEnd/>
            <a:tailEnd/>
          </a:ln>
        </p:spPr>
        <p:txBody>
          <a:bodyPr>
            <a:spAutoFit/>
          </a:bodyPr>
          <a:lstStyle/>
          <a:p>
            <a:pPr algn="ctr">
              <a:spcBef>
                <a:spcPct val="50000"/>
              </a:spcBef>
            </a:pPr>
            <a:r>
              <a:rPr lang="en-US" sz="2800" dirty="0"/>
              <a:t>SC2 Officers</a:t>
            </a:r>
          </a:p>
        </p:txBody>
      </p:sp>
      <p:sp>
        <p:nvSpPr>
          <p:cNvPr id="8198" name="Line 5"/>
          <p:cNvSpPr>
            <a:spLocks noChangeShapeType="1"/>
          </p:cNvSpPr>
          <p:nvPr/>
        </p:nvSpPr>
        <p:spPr bwMode="auto">
          <a:xfrm>
            <a:off x="381000" y="1219200"/>
            <a:ext cx="8382000" cy="0"/>
          </a:xfrm>
          <a:prstGeom prst="line">
            <a:avLst/>
          </a:prstGeom>
          <a:noFill/>
          <a:ln w="28575">
            <a:solidFill>
              <a:srgbClr val="FF0000"/>
            </a:solidFill>
            <a:round/>
            <a:headEnd/>
            <a:tailEnd/>
          </a:ln>
        </p:spPr>
        <p:txBody>
          <a:bodyPr/>
          <a:lstStyle/>
          <a:p>
            <a:endParaRPr lang="en-US" dirty="0"/>
          </a:p>
        </p:txBody>
      </p:sp>
      <p:sp>
        <p:nvSpPr>
          <p:cNvPr id="8199" name="Text Box 6"/>
          <p:cNvSpPr txBox="1">
            <a:spLocks noChangeArrowheads="1"/>
          </p:cNvSpPr>
          <p:nvPr/>
        </p:nvSpPr>
        <p:spPr bwMode="auto">
          <a:xfrm>
            <a:off x="381000" y="1938337"/>
            <a:ext cx="8534400" cy="3970318"/>
          </a:xfrm>
          <a:prstGeom prst="rect">
            <a:avLst/>
          </a:prstGeom>
          <a:noFill/>
          <a:ln w="9525">
            <a:noFill/>
            <a:miter lim="800000"/>
            <a:headEnd/>
            <a:tailEnd/>
          </a:ln>
        </p:spPr>
        <p:txBody>
          <a:bodyPr>
            <a:spAutoFit/>
          </a:bodyPr>
          <a:lstStyle/>
          <a:p>
            <a:pPr marL="342900" indent="-342900">
              <a:spcBef>
                <a:spcPct val="50000"/>
              </a:spcBef>
              <a:buFont typeface="Arial" charset="0"/>
              <a:buChar char="•"/>
            </a:pPr>
            <a:r>
              <a:rPr lang="en-US" sz="2400" dirty="0"/>
              <a:t>The present Chairman and Secretary are within their respective terms of office.  Vice Chairman position is vacant.  No elections are required.</a:t>
            </a:r>
          </a:p>
          <a:p>
            <a:pPr>
              <a:spcBef>
                <a:spcPct val="50000"/>
              </a:spcBef>
            </a:pPr>
            <a:endParaRPr lang="en-US" sz="2400" dirty="0"/>
          </a:p>
          <a:p>
            <a:pPr marL="342900" indent="-342900">
              <a:spcBef>
                <a:spcPct val="50000"/>
              </a:spcBef>
              <a:buFont typeface="Arial" charset="0"/>
              <a:buChar char="•"/>
            </a:pPr>
            <a:r>
              <a:rPr lang="en-US" sz="2400" dirty="0"/>
              <a:t>Current officers and term expiration dates.</a:t>
            </a:r>
          </a:p>
          <a:p>
            <a:pPr marL="800100" lvl="1" indent="-342900">
              <a:spcBef>
                <a:spcPct val="50000"/>
              </a:spcBef>
              <a:buFont typeface="Arial" panose="020B0604020202020204" pitchFamily="34" charset="0"/>
              <a:buChar char="–"/>
            </a:pPr>
            <a:r>
              <a:rPr lang="en-US" sz="2400" dirty="0"/>
              <a:t>Marcus Shellman, SC2 Chairman (12/31/2023)</a:t>
            </a:r>
          </a:p>
          <a:p>
            <a:pPr marL="800100" lvl="1" indent="-342900">
              <a:spcBef>
                <a:spcPct val="50000"/>
              </a:spcBef>
              <a:buFont typeface="Arial" panose="020B0604020202020204" pitchFamily="34" charset="0"/>
              <a:buChar char="–"/>
            </a:pPr>
            <a:r>
              <a:rPr lang="en-US" sz="2400" dirty="0"/>
              <a:t>Vacant, SC2 Vice Chairman (12/31/2023)</a:t>
            </a:r>
          </a:p>
          <a:p>
            <a:pPr marL="800100" lvl="1" indent="-342900">
              <a:spcBef>
                <a:spcPct val="50000"/>
              </a:spcBef>
              <a:buFont typeface="Arial" panose="020B0604020202020204" pitchFamily="34" charset="0"/>
              <a:buChar char="–"/>
            </a:pPr>
            <a:r>
              <a:rPr lang="en-US" sz="2400" dirty="0"/>
              <a:t>Michael Duncanson, SC2 Secretary (12/31/2023)</a:t>
            </a:r>
          </a:p>
        </p:txBody>
      </p:sp>
    </p:spTree>
    <p:extLst>
      <p:ext uri="{BB962C8B-B14F-4D97-AF65-F5344CB8AC3E}">
        <p14:creationId xmlns:p14="http://schemas.microsoft.com/office/powerpoint/2010/main" val="953922486"/>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2"/>
          </p:nvPr>
        </p:nvSpPr>
        <p:spPr>
          <a:noFill/>
          <a:ln>
            <a:miter lim="800000"/>
            <a:headEnd/>
            <a:tailEnd/>
          </a:ln>
        </p:spPr>
        <p:txBody>
          <a:bodyPr/>
          <a:lstStyle/>
          <a:p>
            <a:fld id="{CECA29DB-9633-4E97-86D7-D81EBD8D940F}" type="slidenum">
              <a:rPr lang="en-US" smtClean="0"/>
              <a:pPr/>
              <a:t>3</a:t>
            </a:fld>
            <a:endParaRPr lang="en-US" dirty="0"/>
          </a:p>
        </p:txBody>
      </p:sp>
      <p:sp>
        <p:nvSpPr>
          <p:cNvPr id="3075" name="Rectangle 457"/>
          <p:cNvSpPr>
            <a:spLocks noGrp="1" noChangeArrowheads="1"/>
          </p:cNvSpPr>
          <p:nvPr>
            <p:ph type="title"/>
          </p:nvPr>
        </p:nvSpPr>
        <p:spPr>
          <a:xfrm>
            <a:off x="1905000" y="76200"/>
            <a:ext cx="7239000" cy="1143000"/>
          </a:xfrm>
        </p:spPr>
        <p:txBody>
          <a:bodyPr/>
          <a:lstStyle/>
          <a:p>
            <a:pPr eaLnBrk="1" hangingPunct="1"/>
            <a:r>
              <a:rPr lang="en-US" sz="3200" b="1" dirty="0"/>
              <a:t>Accredited National Standards Committee C63</a:t>
            </a:r>
            <a:r>
              <a:rPr lang="en-US" sz="3200" b="1" baseline="30000" dirty="0"/>
              <a:t>®</a:t>
            </a:r>
            <a:r>
              <a:rPr lang="en-US" sz="3200" b="1" dirty="0"/>
              <a:t> - EMC</a:t>
            </a:r>
            <a:r>
              <a:rPr lang="en-US" sz="3200" dirty="0"/>
              <a:t> </a:t>
            </a:r>
          </a:p>
        </p:txBody>
      </p:sp>
      <p:pic>
        <p:nvPicPr>
          <p:cNvPr id="3076" name="Picture 459"/>
          <p:cNvPicPr>
            <a:picLocks noChangeAspect="1" noChangeArrowheads="1"/>
          </p:cNvPicPr>
          <p:nvPr/>
        </p:nvPicPr>
        <p:blipFill>
          <a:blip r:embed="rId3" cstate="print"/>
          <a:srcRect r="5263"/>
          <a:stretch>
            <a:fillRect/>
          </a:stretch>
        </p:blipFill>
        <p:spPr bwMode="auto">
          <a:xfrm>
            <a:off x="381000" y="152400"/>
            <a:ext cx="1447800" cy="763588"/>
          </a:xfrm>
          <a:prstGeom prst="rect">
            <a:avLst/>
          </a:prstGeom>
          <a:noFill/>
          <a:ln w="9525">
            <a:noFill/>
            <a:miter lim="800000"/>
            <a:headEnd/>
            <a:tailEnd/>
          </a:ln>
        </p:spPr>
      </p:pic>
      <p:sp>
        <p:nvSpPr>
          <p:cNvPr id="3077" name="Text Box 463"/>
          <p:cNvSpPr txBox="1">
            <a:spLocks noChangeArrowheads="1"/>
          </p:cNvSpPr>
          <p:nvPr/>
        </p:nvSpPr>
        <p:spPr bwMode="auto">
          <a:xfrm>
            <a:off x="-304800" y="1219200"/>
            <a:ext cx="9144000" cy="523875"/>
          </a:xfrm>
          <a:prstGeom prst="rect">
            <a:avLst/>
          </a:prstGeom>
          <a:noFill/>
          <a:ln w="9525">
            <a:noFill/>
            <a:miter lim="800000"/>
            <a:headEnd/>
            <a:tailEnd/>
          </a:ln>
        </p:spPr>
        <p:txBody>
          <a:bodyPr>
            <a:spAutoFit/>
          </a:bodyPr>
          <a:lstStyle/>
          <a:p>
            <a:pPr algn="ctr">
              <a:spcBef>
                <a:spcPct val="50000"/>
              </a:spcBef>
            </a:pPr>
            <a:r>
              <a:rPr lang="en-US" sz="2800" dirty="0"/>
              <a:t>SC2 Scope</a:t>
            </a:r>
          </a:p>
        </p:txBody>
      </p:sp>
      <p:sp>
        <p:nvSpPr>
          <p:cNvPr id="3078" name="Line 464"/>
          <p:cNvSpPr>
            <a:spLocks noChangeShapeType="1"/>
          </p:cNvSpPr>
          <p:nvPr/>
        </p:nvSpPr>
        <p:spPr bwMode="auto">
          <a:xfrm>
            <a:off x="381000" y="1219200"/>
            <a:ext cx="8382000" cy="0"/>
          </a:xfrm>
          <a:prstGeom prst="line">
            <a:avLst/>
          </a:prstGeom>
          <a:noFill/>
          <a:ln w="28575">
            <a:solidFill>
              <a:srgbClr val="FF0000"/>
            </a:solidFill>
            <a:round/>
            <a:headEnd/>
            <a:tailEnd/>
          </a:ln>
        </p:spPr>
        <p:txBody>
          <a:bodyPr/>
          <a:lstStyle/>
          <a:p>
            <a:endParaRPr lang="en-US" dirty="0"/>
          </a:p>
        </p:txBody>
      </p:sp>
      <p:sp>
        <p:nvSpPr>
          <p:cNvPr id="3079" name="Text Box 465"/>
          <p:cNvSpPr txBox="1">
            <a:spLocks noChangeArrowheads="1"/>
          </p:cNvSpPr>
          <p:nvPr/>
        </p:nvSpPr>
        <p:spPr bwMode="auto">
          <a:xfrm>
            <a:off x="457200" y="1828800"/>
            <a:ext cx="8458200" cy="4524315"/>
          </a:xfrm>
          <a:prstGeom prst="rect">
            <a:avLst/>
          </a:prstGeom>
          <a:noFill/>
          <a:ln>
            <a:noFill/>
          </a:ln>
          <a:effectLst/>
        </p:spPr>
        <p:txBody>
          <a:bodyPr wrap="square">
            <a:spAutoFit/>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r>
              <a:rPr lang="en-US" sz="2000" b="0" dirty="0"/>
              <a:t>Subcommittee 2 (SC2) is responsible for developing and maintaining electromagnetic environmental effects (E3) definitions and terminology for C63® publications, and harmonizing usage with federal government, national, and international standardization bodies.  SC2 is also responsible for developing best practices for stakeholder’s application of C63® standards during product design, development, test, and installation to optimize electromagnetic compatibility (EMC). </a:t>
            </a:r>
          </a:p>
          <a:p>
            <a:endParaRPr lang="en-US" sz="2000" b="0" strike="sngStrike" dirty="0"/>
          </a:p>
          <a:p>
            <a:pPr algn="ctr"/>
            <a:r>
              <a:rPr lang="en-US" sz="2800" dirty="0"/>
              <a:t>Duties</a:t>
            </a:r>
            <a:endParaRPr lang="en-US" sz="2800" b="0" dirty="0"/>
          </a:p>
          <a:p>
            <a:pPr marL="457200" indent="-457200">
              <a:buAutoNum type="arabicParenBoth"/>
            </a:pPr>
            <a:r>
              <a:rPr lang="en-US" sz="2000" b="0" dirty="0"/>
              <a:t>ANSC C63.14, "American National Standard, Dictionary of Electromagnetic Compatibility (EMC) including Electromagnetic Environmental Effects (E3)“</a:t>
            </a:r>
          </a:p>
          <a:p>
            <a:pPr marL="457200" indent="-457200">
              <a:buAutoNum type="arabicParenBoth"/>
            </a:pPr>
            <a:r>
              <a:rPr lang="en-US" sz="2000" b="0" dirty="0"/>
              <a:t>ANSC C63.28, "American National Standard, Guide for Best Practices for EMC".</a:t>
            </a:r>
          </a:p>
        </p:txBody>
      </p:sp>
    </p:spTree>
    <p:extLst>
      <p:ext uri="{BB962C8B-B14F-4D97-AF65-F5344CB8AC3E}">
        <p14:creationId xmlns:p14="http://schemas.microsoft.com/office/powerpoint/2010/main" val="2236516228"/>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a:ln>
            <a:miter lim="800000"/>
            <a:headEnd/>
            <a:tailEnd/>
          </a:ln>
        </p:spPr>
        <p:txBody>
          <a:bodyPr/>
          <a:lstStyle/>
          <a:p>
            <a:fld id="{EC5FC567-8C1E-418F-B6AE-88C4FD23719B}" type="slidenum">
              <a:rPr lang="en-US" smtClean="0"/>
              <a:pPr/>
              <a:t>4</a:t>
            </a:fld>
            <a:endParaRPr lang="en-US" dirty="0"/>
          </a:p>
        </p:txBody>
      </p:sp>
      <p:sp>
        <p:nvSpPr>
          <p:cNvPr id="9219" name="Rectangle 2"/>
          <p:cNvSpPr>
            <a:spLocks noGrp="1" noChangeArrowheads="1"/>
          </p:cNvSpPr>
          <p:nvPr>
            <p:ph type="title"/>
          </p:nvPr>
        </p:nvSpPr>
        <p:spPr>
          <a:xfrm>
            <a:off x="1905000" y="76200"/>
            <a:ext cx="7239000" cy="1143000"/>
          </a:xfrm>
        </p:spPr>
        <p:txBody>
          <a:bodyPr/>
          <a:lstStyle/>
          <a:p>
            <a:pPr eaLnBrk="1" hangingPunct="1"/>
            <a:r>
              <a:rPr lang="en-US" sz="3200" b="1" dirty="0"/>
              <a:t>Accredited National Standards Committee C63</a:t>
            </a:r>
            <a:r>
              <a:rPr lang="en-US" sz="3200" b="1" baseline="30000" dirty="0"/>
              <a:t>®</a:t>
            </a:r>
            <a:r>
              <a:rPr lang="en-US" sz="3200" b="1" dirty="0"/>
              <a:t> - EMC</a:t>
            </a:r>
            <a:r>
              <a:rPr lang="en-US" sz="3200" dirty="0"/>
              <a:t> </a:t>
            </a:r>
          </a:p>
        </p:txBody>
      </p:sp>
      <p:pic>
        <p:nvPicPr>
          <p:cNvPr id="9220" name="Picture 4"/>
          <p:cNvPicPr>
            <a:picLocks noChangeAspect="1" noChangeArrowheads="1"/>
          </p:cNvPicPr>
          <p:nvPr/>
        </p:nvPicPr>
        <p:blipFill>
          <a:blip r:embed="rId3" cstate="print"/>
          <a:srcRect r="5263"/>
          <a:stretch>
            <a:fillRect/>
          </a:stretch>
        </p:blipFill>
        <p:spPr bwMode="auto">
          <a:xfrm>
            <a:off x="381000" y="152400"/>
            <a:ext cx="1447800" cy="763588"/>
          </a:xfrm>
          <a:prstGeom prst="rect">
            <a:avLst/>
          </a:prstGeom>
          <a:noFill/>
          <a:ln w="9525">
            <a:noFill/>
            <a:miter lim="800000"/>
            <a:headEnd/>
            <a:tailEnd/>
          </a:ln>
        </p:spPr>
      </p:pic>
      <p:sp>
        <p:nvSpPr>
          <p:cNvPr id="9221" name="Text Box 7"/>
          <p:cNvSpPr txBox="1">
            <a:spLocks noChangeArrowheads="1"/>
          </p:cNvSpPr>
          <p:nvPr/>
        </p:nvSpPr>
        <p:spPr bwMode="auto">
          <a:xfrm>
            <a:off x="0" y="1219200"/>
            <a:ext cx="9144000" cy="519112"/>
          </a:xfrm>
          <a:prstGeom prst="rect">
            <a:avLst/>
          </a:prstGeom>
          <a:noFill/>
          <a:ln w="9525">
            <a:noFill/>
            <a:miter lim="800000"/>
            <a:headEnd/>
            <a:tailEnd/>
          </a:ln>
        </p:spPr>
        <p:txBody>
          <a:bodyPr>
            <a:spAutoFit/>
          </a:bodyPr>
          <a:lstStyle/>
          <a:p>
            <a:pPr algn="ctr">
              <a:spcBef>
                <a:spcPct val="50000"/>
              </a:spcBef>
            </a:pPr>
            <a:r>
              <a:rPr lang="en-US" sz="2800" dirty="0"/>
              <a:t>SC2 Approved Membership Roster</a:t>
            </a:r>
          </a:p>
        </p:txBody>
      </p:sp>
      <p:sp>
        <p:nvSpPr>
          <p:cNvPr id="9222" name="Line 8"/>
          <p:cNvSpPr>
            <a:spLocks noChangeShapeType="1"/>
          </p:cNvSpPr>
          <p:nvPr/>
        </p:nvSpPr>
        <p:spPr bwMode="auto">
          <a:xfrm>
            <a:off x="381000" y="1219200"/>
            <a:ext cx="8382000" cy="0"/>
          </a:xfrm>
          <a:prstGeom prst="line">
            <a:avLst/>
          </a:prstGeom>
          <a:noFill/>
          <a:ln w="28575">
            <a:solidFill>
              <a:srgbClr val="FF0000"/>
            </a:solidFill>
            <a:round/>
            <a:headEnd/>
            <a:tailEnd/>
          </a:ln>
        </p:spPr>
        <p:txBody>
          <a:bodyPr/>
          <a:lstStyle/>
          <a:p>
            <a:endParaRPr lang="en-US" dirty="0"/>
          </a:p>
        </p:txBody>
      </p:sp>
      <p:graphicFrame>
        <p:nvGraphicFramePr>
          <p:cNvPr id="4" name="Table 3">
            <a:extLst>
              <a:ext uri="{FF2B5EF4-FFF2-40B4-BE49-F238E27FC236}">
                <a16:creationId xmlns:a16="http://schemas.microsoft.com/office/drawing/2014/main" id="{462116C6-3080-49C3-A476-FE04245EC262}"/>
              </a:ext>
            </a:extLst>
          </p:cNvPr>
          <p:cNvGraphicFramePr>
            <a:graphicFrameLocks noGrp="1"/>
          </p:cNvGraphicFramePr>
          <p:nvPr>
            <p:extLst>
              <p:ext uri="{D42A27DB-BD31-4B8C-83A1-F6EECF244321}">
                <p14:modId xmlns:p14="http://schemas.microsoft.com/office/powerpoint/2010/main" val="1028474393"/>
              </p:ext>
            </p:extLst>
          </p:nvPr>
        </p:nvGraphicFramePr>
        <p:xfrm>
          <a:off x="609600" y="1752600"/>
          <a:ext cx="7849481" cy="4705053"/>
        </p:xfrm>
        <a:graphic>
          <a:graphicData uri="http://schemas.openxmlformats.org/drawingml/2006/table">
            <a:tbl>
              <a:tblPr firstRow="1" firstCol="1" bandRow="1" bandCol="1">
                <a:tableStyleId>{5C22544A-7EE6-4342-B048-85BDC9FD1C3A}</a:tableStyleId>
              </a:tblPr>
              <a:tblGrid>
                <a:gridCol w="1848485">
                  <a:extLst>
                    <a:ext uri="{9D8B030D-6E8A-4147-A177-3AD203B41FA5}">
                      <a16:colId xmlns:a16="http://schemas.microsoft.com/office/drawing/2014/main" val="447048711"/>
                    </a:ext>
                  </a:extLst>
                </a:gridCol>
                <a:gridCol w="2675284">
                  <a:extLst>
                    <a:ext uri="{9D8B030D-6E8A-4147-A177-3AD203B41FA5}">
                      <a16:colId xmlns:a16="http://schemas.microsoft.com/office/drawing/2014/main" val="1471350692"/>
                    </a:ext>
                  </a:extLst>
                </a:gridCol>
                <a:gridCol w="3325712">
                  <a:extLst>
                    <a:ext uri="{9D8B030D-6E8A-4147-A177-3AD203B41FA5}">
                      <a16:colId xmlns:a16="http://schemas.microsoft.com/office/drawing/2014/main" val="1160521235"/>
                    </a:ext>
                  </a:extLst>
                </a:gridCol>
              </a:tblGrid>
              <a:tr h="457600">
                <a:tc>
                  <a:txBody>
                    <a:bodyPr/>
                    <a:lstStyle/>
                    <a:p>
                      <a:pPr marL="0" marR="0">
                        <a:spcBef>
                          <a:spcPts val="0"/>
                        </a:spcBef>
                        <a:spcAft>
                          <a:spcPts val="0"/>
                        </a:spcAft>
                      </a:pPr>
                      <a:r>
                        <a:rPr lang="en-US" sz="1400" b="1" kern="50" dirty="0">
                          <a:solidFill>
                            <a:schemeClr val="tx1"/>
                          </a:solidFill>
                          <a:effectLst/>
                        </a:rPr>
                        <a:t>Name</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Role in SC</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Affiliation</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3048215088"/>
                  </a:ext>
                </a:extLst>
              </a:tr>
              <a:tr h="380600">
                <a:tc>
                  <a:txBody>
                    <a:bodyPr/>
                    <a:lstStyle/>
                    <a:p>
                      <a:pPr marL="0" marR="0">
                        <a:spcBef>
                          <a:spcPts val="0"/>
                        </a:spcBef>
                        <a:spcAft>
                          <a:spcPts val="0"/>
                        </a:spcAft>
                        <a:tabLst>
                          <a:tab pos="2014220" algn="r"/>
                        </a:tabLst>
                      </a:pPr>
                      <a:r>
                        <a:rPr lang="en-US" sz="1400" b="1" kern="50" dirty="0">
                          <a:solidFill>
                            <a:schemeClr val="tx1"/>
                          </a:solidFill>
                          <a:effectLst/>
                        </a:rPr>
                        <a:t>Marcus Shellman</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Chair Subcommittee 2</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DoD-Joint Spectrum Center (JSC)</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3103948490"/>
                  </a:ext>
                </a:extLst>
              </a:tr>
              <a:tr h="311117">
                <a:tc>
                  <a:txBody>
                    <a:bodyPr/>
                    <a:lstStyle/>
                    <a:p>
                      <a:pPr marL="0" marR="0">
                        <a:spcBef>
                          <a:spcPts val="0"/>
                        </a:spcBef>
                        <a:spcAft>
                          <a:spcPts val="0"/>
                        </a:spcAft>
                      </a:pPr>
                      <a:r>
                        <a:rPr lang="en-US" sz="1400" b="1" kern="50" dirty="0">
                          <a:solidFill>
                            <a:schemeClr val="tx1"/>
                          </a:solidFill>
                          <a:effectLst/>
                          <a:highlight>
                            <a:srgbClr val="FFFF00"/>
                          </a:highlight>
                        </a:rPr>
                        <a:t>Vacant</a:t>
                      </a:r>
                      <a:endParaRPr lang="en-US" sz="1400" b="1" kern="50" dirty="0">
                        <a:solidFill>
                          <a:schemeClr val="tx1"/>
                        </a:solidFill>
                        <a:effectLst/>
                        <a:highlight>
                          <a:srgbClr val="FFFF00"/>
                        </a:highligh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highlight>
                            <a:srgbClr val="FFFF00"/>
                          </a:highlight>
                        </a:rPr>
                        <a:t>Vice Chair Subcommittee 2</a:t>
                      </a:r>
                      <a:endParaRPr lang="en-US" sz="1400" b="1" kern="50" dirty="0">
                        <a:solidFill>
                          <a:schemeClr val="tx1"/>
                        </a:solidFill>
                        <a:effectLst/>
                        <a:highlight>
                          <a:srgbClr val="FFFF00"/>
                        </a:highligh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268817023"/>
                  </a:ext>
                </a:extLst>
              </a:tr>
              <a:tr h="311117">
                <a:tc>
                  <a:txBody>
                    <a:bodyPr/>
                    <a:lstStyle/>
                    <a:p>
                      <a:pPr marL="0" marR="0">
                        <a:spcBef>
                          <a:spcPts val="0"/>
                        </a:spcBef>
                        <a:spcAft>
                          <a:spcPts val="0"/>
                        </a:spcAft>
                      </a:pPr>
                      <a:r>
                        <a:rPr lang="en-US" sz="1400" b="1" kern="50" dirty="0">
                          <a:solidFill>
                            <a:schemeClr val="tx1"/>
                          </a:solidFill>
                          <a:effectLst/>
                        </a:rPr>
                        <a:t>Michael Duncanson</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Secretary Subcommittee 2</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DoD-Joint Spectrum Center (JSC)</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2357937772"/>
                  </a:ext>
                </a:extLst>
              </a:tr>
              <a:tr h="444566">
                <a:tc>
                  <a:txBody>
                    <a:bodyPr/>
                    <a:lstStyle/>
                    <a:p>
                      <a:pPr marL="0" marR="0">
                        <a:spcBef>
                          <a:spcPts val="0"/>
                        </a:spcBef>
                        <a:spcAft>
                          <a:spcPts val="0"/>
                        </a:spcAft>
                      </a:pPr>
                      <a:r>
                        <a:rPr lang="en-US" sz="1400" b="1" kern="50" dirty="0">
                          <a:solidFill>
                            <a:schemeClr val="tx1"/>
                          </a:solidFill>
                          <a:effectLst/>
                        </a:rPr>
                        <a:t>Bob DeLisi</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C63</a:t>
                      </a:r>
                      <a:r>
                        <a:rPr lang="en-US" sz="1400" b="1" kern="50" baseline="30000" dirty="0">
                          <a:solidFill>
                            <a:schemeClr val="tx1"/>
                          </a:solidFill>
                          <a:effectLst/>
                        </a:rPr>
                        <a:t>®</a:t>
                      </a:r>
                      <a:r>
                        <a:rPr lang="en-US" sz="1400" b="1" kern="50" dirty="0">
                          <a:solidFill>
                            <a:schemeClr val="tx1"/>
                          </a:solidFill>
                          <a:effectLst/>
                        </a:rPr>
                        <a:t> Chair</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UL LLC</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2603040080"/>
                  </a:ext>
                </a:extLst>
              </a:tr>
              <a:tr h="311117">
                <a:tc>
                  <a:txBody>
                    <a:bodyPr/>
                    <a:lstStyle/>
                    <a:p>
                      <a:pPr marL="0" marR="0">
                        <a:spcBef>
                          <a:spcPts val="0"/>
                        </a:spcBef>
                        <a:spcAft>
                          <a:spcPts val="0"/>
                        </a:spcAft>
                      </a:pPr>
                      <a:r>
                        <a:rPr lang="en-US" sz="1400" b="1" kern="50" dirty="0">
                          <a:solidFill>
                            <a:schemeClr val="tx1"/>
                          </a:solidFill>
                          <a:effectLst/>
                        </a:rPr>
                        <a:t>Andy Griffin</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Chair Subcommittee 1</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CISCO</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441921239"/>
                  </a:ext>
                </a:extLst>
              </a:tr>
              <a:tr h="311117">
                <a:tc>
                  <a:txBody>
                    <a:bodyPr/>
                    <a:lstStyle/>
                    <a:p>
                      <a:pPr marL="0" marR="0">
                        <a:spcBef>
                          <a:spcPts val="0"/>
                        </a:spcBef>
                        <a:spcAft>
                          <a:spcPts val="0"/>
                        </a:spcAft>
                      </a:pPr>
                      <a:r>
                        <a:rPr lang="en-US" sz="1400" b="1" kern="50" dirty="0">
                          <a:solidFill>
                            <a:schemeClr val="tx1"/>
                          </a:solidFill>
                          <a:effectLst/>
                        </a:rPr>
                        <a:t>Ross Carlton</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Chair Subcommittee 3</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latin typeface="+mn-lt"/>
                          <a:ea typeface="Times New Roman" panose="02020603050405020304" pitchFamily="18" charset="0"/>
                          <a:cs typeface="Mangal"/>
                        </a:rPr>
                        <a:t>Gibbs &amp; Cox</a:t>
                      </a:r>
                    </a:p>
                  </a:txBody>
                  <a:tcPr marL="68580" marR="68580" marT="0" marB="0"/>
                </a:tc>
                <a:extLst>
                  <a:ext uri="{0D108BD9-81ED-4DB2-BD59-A6C34878D82A}">
                    <a16:rowId xmlns:a16="http://schemas.microsoft.com/office/drawing/2014/main" val="1682491560"/>
                  </a:ext>
                </a:extLst>
              </a:tr>
              <a:tr h="311117">
                <a:tc>
                  <a:txBody>
                    <a:bodyPr/>
                    <a:lstStyle/>
                    <a:p>
                      <a:pPr marL="0" marR="0">
                        <a:spcBef>
                          <a:spcPts val="0"/>
                        </a:spcBef>
                        <a:spcAft>
                          <a:spcPts val="0"/>
                        </a:spcAft>
                      </a:pPr>
                      <a:r>
                        <a:rPr lang="en-US" sz="1400" b="1" kern="50" dirty="0">
                          <a:solidFill>
                            <a:schemeClr val="tx1"/>
                          </a:solidFill>
                          <a:effectLst/>
                        </a:rPr>
                        <a:t>Nick Abbondante</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Chair Subcommittee 4</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Intertek</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2454040676"/>
                  </a:ext>
                </a:extLst>
              </a:tr>
              <a:tr h="311117">
                <a:tc>
                  <a:txBody>
                    <a:bodyPr/>
                    <a:lstStyle/>
                    <a:p>
                      <a:pPr marL="0" marR="0">
                        <a:spcBef>
                          <a:spcPts val="0"/>
                        </a:spcBef>
                        <a:spcAft>
                          <a:spcPts val="0"/>
                        </a:spcAft>
                      </a:pPr>
                      <a:r>
                        <a:rPr lang="en-US" sz="1400" b="1" kern="50" dirty="0">
                          <a:solidFill>
                            <a:schemeClr val="tx1"/>
                          </a:solidFill>
                          <a:effectLst/>
                        </a:rPr>
                        <a:t>Tom Braxton</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Chair Subcommittee 5</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ARRL</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3951339013"/>
                  </a:ext>
                </a:extLst>
              </a:tr>
              <a:tr h="311117">
                <a:tc>
                  <a:txBody>
                    <a:bodyPr/>
                    <a:lstStyle/>
                    <a:p>
                      <a:pPr marL="0" marR="0">
                        <a:spcBef>
                          <a:spcPts val="0"/>
                        </a:spcBef>
                        <a:spcAft>
                          <a:spcPts val="0"/>
                        </a:spcAft>
                      </a:pPr>
                      <a:r>
                        <a:rPr lang="en-US" sz="1400" b="1" kern="50" dirty="0">
                          <a:solidFill>
                            <a:schemeClr val="tx1"/>
                          </a:solidFill>
                          <a:effectLst/>
                        </a:rPr>
                        <a:t>Doug Kramer</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Chair Subcommittee 6</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Apple Inc.</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3403537401"/>
                  </a:ext>
                </a:extLst>
              </a:tr>
              <a:tr h="311117">
                <a:tc>
                  <a:txBody>
                    <a:bodyPr/>
                    <a:lstStyle/>
                    <a:p>
                      <a:pPr marL="0" marR="0">
                        <a:spcBef>
                          <a:spcPts val="0"/>
                        </a:spcBef>
                        <a:spcAft>
                          <a:spcPts val="0"/>
                        </a:spcAft>
                      </a:pPr>
                      <a:r>
                        <a:rPr lang="en-US" sz="1400" b="1" kern="50" dirty="0">
                          <a:solidFill>
                            <a:schemeClr val="tx1"/>
                          </a:solidFill>
                          <a:effectLst/>
                        </a:rPr>
                        <a:t>Jason Coder</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Chair Subcommittee 7</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NIST</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2857855364"/>
                  </a:ext>
                </a:extLst>
              </a:tr>
              <a:tr h="311117">
                <a:tc>
                  <a:txBody>
                    <a:bodyPr/>
                    <a:lstStyle/>
                    <a:p>
                      <a:pPr marL="0" marR="0">
                        <a:spcBef>
                          <a:spcPts val="0"/>
                        </a:spcBef>
                        <a:spcAft>
                          <a:spcPts val="0"/>
                        </a:spcAft>
                      </a:pPr>
                      <a:r>
                        <a:rPr lang="en-US" sz="1400" b="1" kern="50" dirty="0">
                          <a:solidFill>
                            <a:schemeClr val="tx1"/>
                          </a:solidFill>
                          <a:effectLst/>
                        </a:rPr>
                        <a:t>Stephen Berger</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Chair Subcommittee 8</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TEM Consulting</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3147863317"/>
                  </a:ext>
                </a:extLst>
              </a:tr>
              <a:tr h="311117">
                <a:tc>
                  <a:txBody>
                    <a:bodyPr/>
                    <a:lstStyle/>
                    <a:p>
                      <a:pPr marL="0" marR="0">
                        <a:spcBef>
                          <a:spcPts val="0"/>
                        </a:spcBef>
                        <a:spcAft>
                          <a:spcPts val="0"/>
                        </a:spcAft>
                      </a:pPr>
                      <a:r>
                        <a:rPr lang="en-US" sz="1400" b="1" kern="50" dirty="0">
                          <a:solidFill>
                            <a:schemeClr val="tx1"/>
                          </a:solidFill>
                          <a:effectLst/>
                        </a:rPr>
                        <a:t>Janet O’Neil</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Member</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ETS - Lindgren</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2225439484"/>
                  </a:ext>
                </a:extLst>
              </a:tr>
              <a:tr h="311117">
                <a:tc>
                  <a:txBody>
                    <a:bodyPr/>
                    <a:lstStyle/>
                    <a:p>
                      <a:pPr marL="0" marR="0">
                        <a:spcBef>
                          <a:spcPts val="0"/>
                        </a:spcBef>
                        <a:spcAft>
                          <a:spcPts val="0"/>
                        </a:spcAft>
                      </a:pPr>
                      <a:r>
                        <a:rPr lang="en-US" sz="1400" b="1" kern="50" dirty="0">
                          <a:solidFill>
                            <a:schemeClr val="tx1"/>
                          </a:solidFill>
                          <a:effectLst/>
                        </a:rPr>
                        <a:t>Harry Hodes</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Member</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Individual Member</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1297114930"/>
                  </a:ext>
                </a:extLst>
              </a:tr>
            </a:tbl>
          </a:graphicData>
        </a:graphic>
      </p:graphicFrame>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2"/>
          </p:nvPr>
        </p:nvSpPr>
        <p:spPr>
          <a:noFill/>
          <a:ln>
            <a:miter lim="800000"/>
            <a:headEnd/>
            <a:tailEnd/>
          </a:ln>
        </p:spPr>
        <p:txBody>
          <a:bodyPr/>
          <a:lstStyle/>
          <a:p>
            <a:fld id="{3506B3B6-203E-49C9-BD73-B1EE57095741}" type="slidenum">
              <a:rPr lang="en-US" smtClean="0"/>
              <a:pPr/>
              <a:t>5</a:t>
            </a:fld>
            <a:endParaRPr lang="en-US" dirty="0"/>
          </a:p>
        </p:txBody>
      </p:sp>
      <p:sp>
        <p:nvSpPr>
          <p:cNvPr id="6147" name="Rectangle 457"/>
          <p:cNvSpPr>
            <a:spLocks noGrp="1" noChangeArrowheads="1"/>
          </p:cNvSpPr>
          <p:nvPr>
            <p:ph type="title"/>
          </p:nvPr>
        </p:nvSpPr>
        <p:spPr>
          <a:xfrm>
            <a:off x="1905000" y="76200"/>
            <a:ext cx="7239000" cy="1143000"/>
          </a:xfrm>
        </p:spPr>
        <p:txBody>
          <a:bodyPr/>
          <a:lstStyle/>
          <a:p>
            <a:pPr eaLnBrk="1" hangingPunct="1"/>
            <a:r>
              <a:rPr lang="en-US" sz="3200" b="1" dirty="0"/>
              <a:t> </a:t>
            </a:r>
            <a:endParaRPr lang="en-US" sz="3200" dirty="0"/>
          </a:p>
        </p:txBody>
      </p:sp>
      <p:pic>
        <p:nvPicPr>
          <p:cNvPr id="6148" name="Picture 459"/>
          <p:cNvPicPr>
            <a:picLocks noChangeAspect="1" noChangeArrowheads="1"/>
          </p:cNvPicPr>
          <p:nvPr/>
        </p:nvPicPr>
        <p:blipFill>
          <a:blip r:embed="rId3" cstate="print"/>
          <a:srcRect r="5263"/>
          <a:stretch>
            <a:fillRect/>
          </a:stretch>
        </p:blipFill>
        <p:spPr bwMode="auto">
          <a:xfrm>
            <a:off x="381000" y="152400"/>
            <a:ext cx="1447800" cy="763588"/>
          </a:xfrm>
          <a:prstGeom prst="rect">
            <a:avLst/>
          </a:prstGeom>
          <a:noFill/>
          <a:ln w="9525">
            <a:noFill/>
            <a:miter lim="800000"/>
            <a:headEnd/>
            <a:tailEnd/>
          </a:ln>
        </p:spPr>
      </p:pic>
      <p:sp>
        <p:nvSpPr>
          <p:cNvPr id="6150" name="Line 464"/>
          <p:cNvSpPr>
            <a:spLocks noChangeShapeType="1"/>
          </p:cNvSpPr>
          <p:nvPr/>
        </p:nvSpPr>
        <p:spPr bwMode="auto">
          <a:xfrm>
            <a:off x="381000" y="1219200"/>
            <a:ext cx="8382000" cy="0"/>
          </a:xfrm>
          <a:prstGeom prst="line">
            <a:avLst/>
          </a:prstGeom>
          <a:noFill/>
          <a:ln w="28575">
            <a:solidFill>
              <a:srgbClr val="FF0000"/>
            </a:solidFill>
            <a:round/>
            <a:headEnd/>
            <a:tailEnd/>
          </a:ln>
        </p:spPr>
        <p:txBody>
          <a:bodyPr/>
          <a:lstStyle/>
          <a:p>
            <a:endParaRPr lang="en-US" dirty="0"/>
          </a:p>
        </p:txBody>
      </p:sp>
      <p:sp>
        <p:nvSpPr>
          <p:cNvPr id="3079" name="Text Box 465"/>
          <p:cNvSpPr txBox="1">
            <a:spLocks noChangeArrowheads="1"/>
          </p:cNvSpPr>
          <p:nvPr/>
        </p:nvSpPr>
        <p:spPr bwMode="auto">
          <a:xfrm>
            <a:off x="381000" y="915988"/>
            <a:ext cx="8610600" cy="5170646"/>
          </a:xfrm>
          <a:prstGeom prst="rect">
            <a:avLst/>
          </a:prstGeom>
          <a:noFill/>
          <a:ln>
            <a:noFill/>
          </a:ln>
          <a:effectLst/>
        </p:spPr>
        <p:txBody>
          <a:bodyPr wrap="square">
            <a:spAutoFit/>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algn="ctr">
              <a:spcBef>
                <a:spcPts val="0"/>
              </a:spcBef>
            </a:pPr>
            <a:endParaRPr lang="en-US" sz="2400" u="sng" dirty="0"/>
          </a:p>
          <a:p>
            <a:pPr algn="ctr">
              <a:spcBef>
                <a:spcPts val="0"/>
              </a:spcBef>
            </a:pPr>
            <a:r>
              <a:rPr lang="en-US" sz="2400" u="sng" dirty="0"/>
              <a:t>SC2 Committee Working Group Highlights</a:t>
            </a:r>
          </a:p>
          <a:p>
            <a:pPr algn="ctr">
              <a:spcBef>
                <a:spcPts val="0"/>
              </a:spcBef>
            </a:pPr>
            <a:endParaRPr lang="en-US" sz="2400" u="sng" dirty="0"/>
          </a:p>
          <a:p>
            <a:pPr>
              <a:spcBef>
                <a:spcPts val="0"/>
              </a:spcBef>
            </a:pPr>
            <a:r>
              <a:rPr lang="en-US" sz="2400" dirty="0"/>
              <a:t> </a:t>
            </a:r>
            <a:r>
              <a:rPr lang="en-US" sz="1800" u="sng" dirty="0"/>
              <a:t>SC2 Working Group 1 Report</a:t>
            </a:r>
            <a:r>
              <a:rPr lang="en-US" sz="1800" dirty="0"/>
              <a:t>:</a:t>
            </a:r>
          </a:p>
          <a:p>
            <a:pPr marL="91440" indent="182880">
              <a:spcBef>
                <a:spcPts val="0"/>
              </a:spcBef>
              <a:buFont typeface="Arial" panose="020B0604020202020204" pitchFamily="34" charset="0"/>
              <a:buChar char="•"/>
            </a:pPr>
            <a:r>
              <a:rPr lang="en-US" sz="1800" dirty="0"/>
              <a:t>C63.14 - Working Group Chair: Mike Duncanson</a:t>
            </a:r>
          </a:p>
          <a:p>
            <a:pPr marL="342900" indent="-342900">
              <a:spcBef>
                <a:spcPts val="0"/>
              </a:spcBef>
            </a:pPr>
            <a:r>
              <a:rPr lang="en-US" sz="1800" dirty="0"/>
              <a:t>	- Status:  Recirculation C63 Ballot Underway </a:t>
            </a:r>
          </a:p>
          <a:p>
            <a:pPr marL="1085850" lvl="1" indent="-342900">
              <a:spcBef>
                <a:spcPts val="0"/>
              </a:spcBef>
              <a:buFont typeface="Arial" panose="020B0604020202020204" pitchFamily="34" charset="0"/>
              <a:buChar char="•"/>
            </a:pPr>
            <a:r>
              <a:rPr lang="en-US" sz="1800" b="1" dirty="0"/>
              <a:t>WG1 coordination of draft C63.4 definitions completed.</a:t>
            </a:r>
          </a:p>
          <a:p>
            <a:pPr marL="1085850" lvl="1" indent="-342900">
              <a:spcBef>
                <a:spcPts val="0"/>
              </a:spcBef>
              <a:buFont typeface="Arial" panose="020B0604020202020204" pitchFamily="34" charset="0"/>
              <a:buChar char="•"/>
            </a:pPr>
            <a:r>
              <a:rPr lang="en-US" sz="1800" dirty="0"/>
              <a:t>WG1 continuing coordination of C63.16/D03 definitions underway</a:t>
            </a:r>
          </a:p>
          <a:p>
            <a:pPr marL="1085850" lvl="1" indent="-342900">
              <a:spcBef>
                <a:spcPts val="0"/>
              </a:spcBef>
              <a:buFont typeface="Arial" panose="020B0604020202020204" pitchFamily="34" charset="0"/>
              <a:buChar char="•"/>
            </a:pPr>
            <a:r>
              <a:rPr lang="en-US" sz="1800" b="1" dirty="0"/>
              <a:t>WG1 proposes C63</a:t>
            </a:r>
            <a:r>
              <a:rPr lang="en-US" sz="1600" b="1" baseline="38000" dirty="0"/>
              <a:t>®</a:t>
            </a:r>
            <a:r>
              <a:rPr lang="en-US" sz="1800" b="1" dirty="0"/>
              <a:t> Procedure change to streamline definition copyright releases</a:t>
            </a:r>
          </a:p>
          <a:p>
            <a:pPr>
              <a:spcBef>
                <a:spcPts val="0"/>
              </a:spcBef>
            </a:pPr>
            <a:endParaRPr lang="en-US" sz="1800" dirty="0"/>
          </a:p>
          <a:p>
            <a:pPr marL="285750" indent="-285750">
              <a:spcBef>
                <a:spcPts val="0"/>
              </a:spcBef>
              <a:buFont typeface="Arial" panose="020B0604020202020204" pitchFamily="34" charset="0"/>
              <a:buChar char="•"/>
            </a:pPr>
            <a:r>
              <a:rPr lang="en-US" sz="1800" dirty="0"/>
              <a:t>Standards reviewed and definitions included in the </a:t>
            </a:r>
            <a:r>
              <a:rPr kumimoji="0" lang="en-US" sz="1800" i="0" u="none" strike="noStrike" kern="1200" cap="none" spc="0" normalizeH="0" baseline="0" noProof="0" dirty="0">
                <a:ln>
                  <a:noFill/>
                </a:ln>
                <a:solidFill>
                  <a:srgbClr val="000000"/>
                </a:solidFill>
                <a:effectLst/>
                <a:uLnTx/>
                <a:uFillTx/>
                <a:latin typeface="Arial" charset="0"/>
                <a:ea typeface="+mn-ea"/>
                <a:cs typeface="+mn-cs"/>
              </a:rPr>
              <a:t>current update</a:t>
            </a:r>
            <a:r>
              <a:rPr lang="en-US" sz="1800" dirty="0"/>
              <a:t>:</a:t>
            </a:r>
          </a:p>
          <a:p>
            <a:pPr>
              <a:spcBef>
                <a:spcPts val="0"/>
              </a:spcBef>
            </a:pPr>
            <a:r>
              <a:rPr lang="en-US" sz="1800" dirty="0"/>
              <a:t>        </a:t>
            </a:r>
            <a:r>
              <a:rPr kumimoji="0" lang="en-US" sz="1800" i="0" u="none" strike="noStrike" kern="1200" cap="none" spc="0" normalizeH="0" baseline="0" noProof="0" dirty="0">
                <a:ln>
                  <a:noFill/>
                </a:ln>
                <a:effectLst/>
                <a:uLnTx/>
                <a:uFillTx/>
                <a:latin typeface="Arial" charset="0"/>
                <a:ea typeface="+mn-ea"/>
                <a:cs typeface="+mn-cs"/>
              </a:rPr>
              <a:t>C63.4-20XX (Without Attributions), C63.4a-2017, C63.5-2017, C63.7-2015,</a:t>
            </a:r>
          </a:p>
          <a:p>
            <a:pPr>
              <a:spcBef>
                <a:spcPts val="0"/>
              </a:spcBef>
            </a:pPr>
            <a:r>
              <a:rPr lang="en-US" sz="1800" dirty="0"/>
              <a:t>        C63.10-2020, </a:t>
            </a:r>
            <a:r>
              <a:rPr kumimoji="0" lang="en-US" sz="1800" i="0" u="none" strike="noStrike" kern="1200" cap="none" spc="0" normalizeH="0" baseline="0" noProof="0" dirty="0">
                <a:ln>
                  <a:noFill/>
                </a:ln>
                <a:solidFill>
                  <a:srgbClr val="000000"/>
                </a:solidFill>
                <a:effectLst/>
                <a:uLnTx/>
                <a:uFillTx/>
                <a:latin typeface="Arial" charset="0"/>
                <a:ea typeface="+mn-ea"/>
                <a:cs typeface="+mn-cs"/>
              </a:rPr>
              <a:t>C63.15-2017, C63.16-2016, </a:t>
            </a:r>
            <a:r>
              <a:rPr kumimoji="0" lang="en-US" sz="1800" b="1" i="0" u="none" strike="noStrike" kern="1200" cap="none" spc="0" normalizeH="0" baseline="0" noProof="0" dirty="0">
                <a:ln>
                  <a:noFill/>
                </a:ln>
                <a:solidFill>
                  <a:srgbClr val="000000"/>
                </a:solidFill>
                <a:effectLst/>
                <a:uLnTx/>
                <a:uFillTx/>
                <a:latin typeface="Arial" charset="0"/>
                <a:ea typeface="+mn-ea"/>
                <a:cs typeface="+mn-cs"/>
              </a:rPr>
              <a:t>C63.19-2019 C63.24-2021, </a:t>
            </a:r>
          </a:p>
          <a:p>
            <a:pPr>
              <a:spcBef>
                <a:spcPts val="0"/>
              </a:spcBef>
            </a:pPr>
            <a:r>
              <a:rPr lang="en-US" sz="1800" dirty="0">
                <a:solidFill>
                  <a:srgbClr val="000000"/>
                </a:solidFill>
              </a:rPr>
              <a:t>       </a:t>
            </a:r>
            <a:r>
              <a:rPr kumimoji="0" lang="en-US" sz="1800" b="1" i="0" u="none" strike="noStrike" kern="1200" cap="none" spc="0" normalizeH="0" baseline="0" noProof="0" dirty="0">
                <a:ln>
                  <a:noFill/>
                </a:ln>
                <a:solidFill>
                  <a:srgbClr val="000000"/>
                </a:solidFill>
                <a:effectLst/>
                <a:uLnTx/>
                <a:uFillTx/>
                <a:latin typeface="Arial" charset="0"/>
                <a:ea typeface="+mn-ea"/>
                <a:cs typeface="+mn-cs"/>
              </a:rPr>
              <a:t> C63.25.1-2019, </a:t>
            </a:r>
            <a:r>
              <a:rPr kumimoji="0" lang="en-US" sz="1800" i="0" u="none" strike="noStrike" kern="1200" cap="none" spc="0" normalizeH="0" baseline="0" noProof="0" dirty="0">
                <a:ln>
                  <a:noFill/>
                </a:ln>
                <a:solidFill>
                  <a:srgbClr val="000000"/>
                </a:solidFill>
                <a:effectLst/>
                <a:uLnTx/>
                <a:uFillTx/>
                <a:latin typeface="Arial" charset="0"/>
                <a:ea typeface="+mn-ea"/>
                <a:cs typeface="+mn-cs"/>
              </a:rPr>
              <a:t>C63.26-2015, </a:t>
            </a:r>
            <a:r>
              <a:rPr kumimoji="0" lang="en-US" sz="1800" b="1" i="0" u="none" strike="noStrike" kern="1200" cap="none" spc="0" normalizeH="0" baseline="0" noProof="0" dirty="0">
                <a:ln>
                  <a:noFill/>
                </a:ln>
                <a:solidFill>
                  <a:srgbClr val="000000"/>
                </a:solidFill>
                <a:effectLst/>
                <a:uLnTx/>
                <a:uFillTx/>
                <a:latin typeface="Arial" charset="0"/>
                <a:ea typeface="+mn-ea"/>
                <a:cs typeface="+mn-cs"/>
              </a:rPr>
              <a:t>C63.27-2017</a:t>
            </a:r>
            <a:r>
              <a:rPr kumimoji="0" lang="en-US" sz="1800" i="0" u="none" strike="noStrike" kern="1200" cap="none" spc="0" normalizeH="0" baseline="0" noProof="0" dirty="0">
                <a:ln>
                  <a:noFill/>
                </a:ln>
                <a:solidFill>
                  <a:srgbClr val="000000"/>
                </a:solidFill>
                <a:effectLst/>
                <a:uLnTx/>
                <a:uFillTx/>
                <a:latin typeface="Arial" charset="0"/>
                <a:ea typeface="+mn-ea"/>
                <a:cs typeface="+mn-cs"/>
              </a:rPr>
              <a:t>  </a:t>
            </a:r>
            <a:endParaRPr kumimoji="0" lang="en-US" sz="1800" i="0" u="none" strike="sngStrike" kern="1200" cap="none" spc="0" normalizeH="0" noProof="0" dirty="0">
              <a:ln>
                <a:noFill/>
              </a:ln>
              <a:solidFill>
                <a:srgbClr val="FF0000"/>
              </a:solidFill>
              <a:effectLst/>
              <a:uLnTx/>
              <a:uFillTx/>
              <a:latin typeface="Arial" charset="0"/>
              <a:ea typeface="+mn-ea"/>
              <a:cs typeface="+mn-cs"/>
            </a:endParaRPr>
          </a:p>
          <a:p>
            <a:pPr>
              <a:spcBef>
                <a:spcPts val="0"/>
              </a:spcBef>
            </a:pPr>
            <a:r>
              <a:rPr lang="en-US" altLang="en-US" sz="1800" dirty="0">
                <a:solidFill>
                  <a:srgbClr val="000000"/>
                </a:solidFill>
              </a:rPr>
              <a:t> </a:t>
            </a:r>
          </a:p>
          <a:p>
            <a:pPr>
              <a:spcBef>
                <a:spcPts val="0"/>
              </a:spcBef>
            </a:pPr>
            <a:endParaRPr lang="en-US" sz="1800" dirty="0"/>
          </a:p>
        </p:txBody>
      </p:sp>
      <p:sp>
        <p:nvSpPr>
          <p:cNvPr id="2" name="Rectangle 2">
            <a:extLst>
              <a:ext uri="{FF2B5EF4-FFF2-40B4-BE49-F238E27FC236}">
                <a16:creationId xmlns:a16="http://schemas.microsoft.com/office/drawing/2014/main" id="{E1C46902-4F0B-AE5B-C45F-E92C2CF94571}"/>
              </a:ext>
            </a:extLst>
          </p:cNvPr>
          <p:cNvSpPr txBox="1">
            <a:spLocks noChangeArrowheads="1"/>
          </p:cNvSpPr>
          <p:nvPr/>
        </p:nvSpPr>
        <p:spPr bwMode="auto">
          <a:xfrm>
            <a:off x="1638300" y="152400"/>
            <a:ext cx="7239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3200" b="1" kern="0" dirty="0"/>
              <a:t>Accredited National Standards Committee C63</a:t>
            </a:r>
            <a:r>
              <a:rPr lang="en-US" sz="3200" b="1" kern="0" baseline="30000" dirty="0"/>
              <a:t>®</a:t>
            </a:r>
            <a:r>
              <a:rPr lang="en-US" sz="3200" b="1" kern="0" dirty="0"/>
              <a:t> - EMC</a:t>
            </a:r>
            <a:r>
              <a:rPr lang="en-US" sz="3200" b="0" kern="0" dirty="0"/>
              <a:t> </a:t>
            </a:r>
          </a:p>
        </p:txBody>
      </p:sp>
    </p:spTree>
    <p:extLst>
      <p:ext uri="{BB962C8B-B14F-4D97-AF65-F5344CB8AC3E}">
        <p14:creationId xmlns:p14="http://schemas.microsoft.com/office/powerpoint/2010/main" val="1660392737"/>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2"/>
          </p:nvPr>
        </p:nvSpPr>
        <p:spPr>
          <a:noFill/>
          <a:ln>
            <a:miter lim="800000"/>
            <a:headEnd/>
            <a:tailEnd/>
          </a:ln>
        </p:spPr>
        <p:txBody>
          <a:bodyPr/>
          <a:lstStyle/>
          <a:p>
            <a:fld id="{3506B3B6-203E-49C9-BD73-B1EE57095741}" type="slidenum">
              <a:rPr lang="en-US" smtClean="0"/>
              <a:pPr/>
              <a:t>6</a:t>
            </a:fld>
            <a:endParaRPr lang="en-US" dirty="0"/>
          </a:p>
        </p:txBody>
      </p:sp>
      <p:sp>
        <p:nvSpPr>
          <p:cNvPr id="6147" name="Rectangle 457"/>
          <p:cNvSpPr>
            <a:spLocks noGrp="1" noChangeArrowheads="1"/>
          </p:cNvSpPr>
          <p:nvPr>
            <p:ph type="title"/>
          </p:nvPr>
        </p:nvSpPr>
        <p:spPr>
          <a:xfrm>
            <a:off x="1905000" y="76200"/>
            <a:ext cx="7239000" cy="1143000"/>
          </a:xfrm>
        </p:spPr>
        <p:txBody>
          <a:bodyPr/>
          <a:lstStyle/>
          <a:p>
            <a:pPr eaLnBrk="1" hangingPunct="1"/>
            <a:r>
              <a:rPr lang="en-US" sz="3200" b="1" dirty="0"/>
              <a:t>Accredited National Standards Committee C63</a:t>
            </a:r>
            <a:r>
              <a:rPr lang="en-US" sz="3200" b="1" baseline="30000" dirty="0"/>
              <a:t>®</a:t>
            </a:r>
            <a:r>
              <a:rPr lang="en-US" sz="3200" b="1" dirty="0"/>
              <a:t> - EMC</a:t>
            </a:r>
            <a:r>
              <a:rPr lang="en-US" sz="3200" dirty="0"/>
              <a:t> </a:t>
            </a:r>
          </a:p>
        </p:txBody>
      </p:sp>
      <p:pic>
        <p:nvPicPr>
          <p:cNvPr id="6148" name="Picture 459"/>
          <p:cNvPicPr>
            <a:picLocks noChangeAspect="1" noChangeArrowheads="1"/>
          </p:cNvPicPr>
          <p:nvPr/>
        </p:nvPicPr>
        <p:blipFill>
          <a:blip r:embed="rId3" cstate="print"/>
          <a:srcRect r="5263"/>
          <a:stretch>
            <a:fillRect/>
          </a:stretch>
        </p:blipFill>
        <p:spPr bwMode="auto">
          <a:xfrm>
            <a:off x="381000" y="152400"/>
            <a:ext cx="1447800" cy="763588"/>
          </a:xfrm>
          <a:prstGeom prst="rect">
            <a:avLst/>
          </a:prstGeom>
          <a:noFill/>
          <a:ln w="9525">
            <a:noFill/>
            <a:miter lim="800000"/>
            <a:headEnd/>
            <a:tailEnd/>
          </a:ln>
        </p:spPr>
      </p:pic>
      <p:sp>
        <p:nvSpPr>
          <p:cNvPr id="6150" name="Line 464"/>
          <p:cNvSpPr>
            <a:spLocks noChangeShapeType="1"/>
          </p:cNvSpPr>
          <p:nvPr/>
        </p:nvSpPr>
        <p:spPr bwMode="auto">
          <a:xfrm>
            <a:off x="381000" y="1219200"/>
            <a:ext cx="8382000" cy="0"/>
          </a:xfrm>
          <a:prstGeom prst="line">
            <a:avLst/>
          </a:prstGeom>
          <a:noFill/>
          <a:ln w="28575">
            <a:solidFill>
              <a:srgbClr val="FF0000"/>
            </a:solidFill>
            <a:round/>
            <a:headEnd/>
            <a:tailEnd/>
          </a:ln>
        </p:spPr>
        <p:txBody>
          <a:bodyPr/>
          <a:lstStyle/>
          <a:p>
            <a:endParaRPr lang="en-US" dirty="0"/>
          </a:p>
        </p:txBody>
      </p:sp>
      <p:sp>
        <p:nvSpPr>
          <p:cNvPr id="3079" name="Text Box 465"/>
          <p:cNvSpPr txBox="1">
            <a:spLocks noChangeArrowheads="1"/>
          </p:cNvSpPr>
          <p:nvPr/>
        </p:nvSpPr>
        <p:spPr bwMode="auto">
          <a:xfrm>
            <a:off x="190500" y="1371600"/>
            <a:ext cx="8572500" cy="3370153"/>
          </a:xfrm>
          <a:prstGeom prst="rect">
            <a:avLst/>
          </a:prstGeom>
          <a:noFill/>
          <a:ln>
            <a:noFill/>
          </a:ln>
          <a:effectLst/>
        </p:spPr>
        <p:txBody>
          <a:bodyPr wrap="square">
            <a:spAutoFit/>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algn="ctr">
              <a:spcBef>
                <a:spcPct val="50000"/>
              </a:spcBef>
            </a:pPr>
            <a:r>
              <a:rPr lang="en-US" sz="2400" u="sng" dirty="0"/>
              <a:t>SC2 Committee Working Group Highlights (Cont.)</a:t>
            </a:r>
          </a:p>
          <a:p>
            <a:pPr>
              <a:spcBef>
                <a:spcPct val="50000"/>
              </a:spcBef>
            </a:pPr>
            <a:r>
              <a:rPr lang="en-US" sz="1800" u="sng" dirty="0"/>
              <a:t>SC2 Working Group 2 Report</a:t>
            </a:r>
            <a:r>
              <a:rPr lang="en-US" sz="1800" dirty="0"/>
              <a:t>: Inactive</a:t>
            </a:r>
          </a:p>
          <a:p>
            <a:pPr marL="285750" indent="-285750">
              <a:spcBef>
                <a:spcPts val="0"/>
              </a:spcBef>
              <a:buFont typeface="Arial" panose="020B0604020202020204" pitchFamily="34" charset="0"/>
              <a:buChar char="•"/>
            </a:pPr>
            <a:r>
              <a:rPr lang="en-US" sz="1800" dirty="0"/>
              <a:t>C63.28 - Working Group Chair: Vacant</a:t>
            </a:r>
          </a:p>
          <a:p>
            <a:pPr marL="342900" indent="-342900">
              <a:spcBef>
                <a:spcPts val="0"/>
              </a:spcBef>
            </a:pPr>
            <a:r>
              <a:rPr lang="en-US" sz="1800" dirty="0"/>
              <a:t>		        </a:t>
            </a:r>
          </a:p>
          <a:p>
            <a:pPr marL="342900" indent="-342900">
              <a:spcBef>
                <a:spcPts val="0"/>
              </a:spcBef>
              <a:buFont typeface="Arial" panose="020B0604020202020204" pitchFamily="34" charset="0"/>
              <a:buChar char="•"/>
            </a:pPr>
            <a:r>
              <a:rPr lang="en-US" sz="1800" dirty="0"/>
              <a:t>Status:  Tabled</a:t>
            </a:r>
          </a:p>
          <a:p>
            <a:pPr>
              <a:spcBef>
                <a:spcPts val="0"/>
              </a:spcBef>
            </a:pPr>
            <a:r>
              <a:rPr lang="en-US" sz="1800" dirty="0"/>
              <a:t>      - Monthly recurring WebEx meetings held since May 2018</a:t>
            </a:r>
          </a:p>
          <a:p>
            <a:pPr>
              <a:spcBef>
                <a:spcPts val="0"/>
              </a:spcBef>
            </a:pPr>
            <a:r>
              <a:rPr lang="en-US" sz="1800" dirty="0"/>
              <a:t>      - Last meeting  April 2021</a:t>
            </a:r>
          </a:p>
          <a:p>
            <a:pPr>
              <a:spcBef>
                <a:spcPts val="0"/>
              </a:spcBef>
            </a:pPr>
            <a:r>
              <a:rPr lang="en-US" sz="1800" dirty="0"/>
              <a:t>      - Draft development phase showing steady progress</a:t>
            </a:r>
          </a:p>
          <a:p>
            <a:pPr>
              <a:spcBef>
                <a:spcPts val="0"/>
              </a:spcBef>
            </a:pPr>
            <a:r>
              <a:rPr lang="en-US" sz="1800" dirty="0"/>
              <a:t>      - Current revision 1.38</a:t>
            </a:r>
          </a:p>
          <a:p>
            <a:pPr>
              <a:spcBef>
                <a:spcPts val="0"/>
              </a:spcBef>
            </a:pPr>
            <a:r>
              <a:rPr lang="en-US" sz="1800" dirty="0"/>
              <a:t>      - Coordinating with SC3 on international standards comparisons to C63</a:t>
            </a:r>
          </a:p>
          <a:p>
            <a:pPr>
              <a:spcBef>
                <a:spcPts val="0"/>
              </a:spcBef>
            </a:pPr>
            <a:r>
              <a:rPr lang="en-US" sz="1800" dirty="0"/>
              <a:t>         standards</a:t>
            </a:r>
          </a:p>
        </p:txBody>
      </p:sp>
    </p:spTree>
    <p:extLst>
      <p:ext uri="{BB962C8B-B14F-4D97-AF65-F5344CB8AC3E}">
        <p14:creationId xmlns:p14="http://schemas.microsoft.com/office/powerpoint/2010/main" val="2039482352"/>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6A00B8DC-7CDA-45EE-AAA8-15266C481C5C}" type="slidenum">
              <a:rPr lang="en-US" altLang="en-US"/>
              <a:pPr/>
              <a:t>7</a:t>
            </a:fld>
            <a:endParaRPr lang="en-US" altLang="en-US" dirty="0"/>
          </a:p>
        </p:txBody>
      </p:sp>
      <p:sp>
        <p:nvSpPr>
          <p:cNvPr id="4553" name="Rectangle 457"/>
          <p:cNvSpPr>
            <a:spLocks noGrp="1" noChangeArrowheads="1"/>
          </p:cNvSpPr>
          <p:nvPr>
            <p:ph type="title"/>
          </p:nvPr>
        </p:nvSpPr>
        <p:spPr>
          <a:xfrm>
            <a:off x="1905000" y="76200"/>
            <a:ext cx="7239000" cy="1143000"/>
          </a:xfrm>
        </p:spPr>
        <p:txBody>
          <a:bodyPr/>
          <a:lstStyle/>
          <a:p>
            <a:r>
              <a:rPr lang="en-US" sz="3200" b="1" dirty="0"/>
              <a:t>Accredited National Standards Committee C63</a:t>
            </a:r>
            <a:r>
              <a:rPr lang="en-US" sz="3200" b="1" baseline="30000" dirty="0"/>
              <a:t>®</a:t>
            </a:r>
            <a:r>
              <a:rPr lang="en-US" sz="3200" b="1" dirty="0"/>
              <a:t> - EMC</a:t>
            </a:r>
            <a:r>
              <a:rPr lang="en-US" sz="3200" dirty="0"/>
              <a:t> </a:t>
            </a:r>
            <a:endParaRPr lang="en-US" altLang="en-US" sz="3200" dirty="0"/>
          </a:p>
        </p:txBody>
      </p:sp>
      <p:pic>
        <p:nvPicPr>
          <p:cNvPr id="4555" name="Picture 459"/>
          <p:cNvPicPr>
            <a:picLocks noChangeAspect="1" noChangeArrowheads="1"/>
          </p:cNvPicPr>
          <p:nvPr/>
        </p:nvPicPr>
        <p:blipFill>
          <a:blip r:embed="rId3" cstate="print">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59" name="Text Box 463"/>
          <p:cNvSpPr txBox="1">
            <a:spLocks noChangeArrowheads="1"/>
          </p:cNvSpPr>
          <p:nvPr/>
        </p:nvSpPr>
        <p:spPr bwMode="auto">
          <a:xfrm>
            <a:off x="0" y="3200400"/>
            <a:ext cx="9144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000" dirty="0"/>
              <a:t>Back Up Slides</a:t>
            </a:r>
          </a:p>
        </p:txBody>
      </p:sp>
      <p:sp>
        <p:nvSpPr>
          <p:cNvPr id="4560" name="Line 464"/>
          <p:cNvSpPr>
            <a:spLocks noChangeShapeType="1"/>
          </p:cNvSpPr>
          <p:nvPr/>
        </p:nvSpPr>
        <p:spPr bwMode="auto">
          <a:xfrm>
            <a:off x="381000" y="1219200"/>
            <a:ext cx="838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extLst>
      <p:ext uri="{BB962C8B-B14F-4D97-AF65-F5344CB8AC3E}">
        <p14:creationId xmlns:p14="http://schemas.microsoft.com/office/powerpoint/2010/main" val="3690760398"/>
      </p:ext>
    </p:extLst>
  </p:cSld>
  <p:clrMapOvr>
    <a:masterClrMapping/>
  </p:clrMapOvr>
  <p:transition>
    <p:dissolve/>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5218</TotalTime>
  <Words>605</Words>
  <Application>Microsoft Office PowerPoint</Application>
  <PresentationFormat>On-screen Show (4:3)</PresentationFormat>
  <Paragraphs>114</Paragraphs>
  <Slides>7</Slides>
  <Notes>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Arial</vt:lpstr>
      <vt:lpstr>Default Design</vt:lpstr>
      <vt:lpstr>Accredited National Standards Committee C63® - EMC </vt:lpstr>
      <vt:lpstr>Accredited National Standards Committee C63® - EMC </vt:lpstr>
      <vt:lpstr>Accredited National Standards Committee C63® - EMC </vt:lpstr>
      <vt:lpstr>Accredited National Standards Committee C63® - EMC </vt:lpstr>
      <vt:lpstr> </vt:lpstr>
      <vt:lpstr>Accredited National Standards Committee C63® - EMC </vt:lpstr>
      <vt:lpstr>Accredited National Standards Committee C63® - EMC </vt:lpstr>
    </vt:vector>
  </TitlesOfParts>
  <Company>ARC Technical Resources,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Gerald J. Ramie</dc:creator>
  <cp:lastModifiedBy>Michael Duncanson</cp:lastModifiedBy>
  <cp:revision>339</cp:revision>
  <dcterms:created xsi:type="dcterms:W3CDTF">2011-04-27T17:12:09Z</dcterms:created>
  <dcterms:modified xsi:type="dcterms:W3CDTF">2023-10-04T18:23:34Z</dcterms:modified>
</cp:coreProperties>
</file>